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95" r:id="rId5"/>
    <p:sldId id="262" r:id="rId6"/>
    <p:sldId id="263" r:id="rId7"/>
    <p:sldId id="286" r:id="rId8"/>
    <p:sldId id="265" r:id="rId9"/>
    <p:sldId id="266" r:id="rId10"/>
    <p:sldId id="267" r:id="rId11"/>
    <p:sldId id="272" r:id="rId12"/>
    <p:sldId id="294" r:id="rId13"/>
    <p:sldId id="274" r:id="rId14"/>
    <p:sldId id="273" r:id="rId15"/>
    <p:sldId id="297" r:id="rId16"/>
    <p:sldId id="298" r:id="rId17"/>
    <p:sldId id="299" r:id="rId18"/>
    <p:sldId id="300" r:id="rId19"/>
    <p:sldId id="277" r:id="rId20"/>
    <p:sldId id="278" r:id="rId21"/>
    <p:sldId id="279" r:id="rId22"/>
    <p:sldId id="280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ranklin Gothic" panose="020B0604020202020204" charset="0"/>
      <p:regular r:id="rId29"/>
      <p:bold r:id="rId30"/>
      <p:italic r:id="rId31"/>
      <p:boldItalic r:id="rId32"/>
    </p:embeddedFont>
    <p:embeddedFont>
      <p:font typeface="Gill Sans" panose="020B0604020202020204" charset="0"/>
      <p:regular r:id="rId33"/>
      <p:bold r:id="rId34"/>
    </p:embeddedFont>
    <p:embeddedFont>
      <p:font typeface="Libre Franklin" pitchFamily="2" charset="0"/>
      <p:regular r:id="rId35"/>
      <p:bold r:id="rId36"/>
      <p:italic r:id="rId37"/>
      <p:boldItalic r:id="rId38"/>
    </p:embeddedFont>
    <p:embeddedFont>
      <p:font typeface="Noto Sans" panose="020B0502040504020204" pitchFamily="3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ilhZJ1gkVWxG7Ah64tLsnzoHjr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26" autoAdjust="0"/>
  </p:normalViewPr>
  <p:slideViewPr>
    <p:cSldViewPr snapToGrid="0">
      <p:cViewPr varScale="1">
        <p:scale>
          <a:sx n="89" d="100"/>
          <a:sy n="89" d="100"/>
        </p:scale>
        <p:origin x="43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gs" Target="tags/tag1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6375" y="596900"/>
            <a:ext cx="6883400" cy="3871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p12:notes"/>
          <p:cNvSpPr txBox="1">
            <a:spLocks noGrp="1"/>
          </p:cNvSpPr>
          <p:nvPr>
            <p:ph type="body" idx="1"/>
          </p:nvPr>
        </p:nvSpPr>
        <p:spPr>
          <a:xfrm>
            <a:off x="579485" y="5546890"/>
            <a:ext cx="6096312" cy="25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4" name="Google Shape;113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2" name="Google Shape;7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017e917d32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4" name="Google Shape;1244;g2017e917d3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7" name="Google Shape;115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017e917d32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4" name="Google Shape;1244;g2017e917d3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8629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7" name="Google Shape;115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2056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017e917d32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4" name="Google Shape;1244;g2017e917d3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6631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7" name="Google Shape;115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4729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4" name="Google Shape;15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3" name="Google Shape;16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017e917d32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9" name="Google Shape;1679;g2017e917d32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0" name="Google Shape;170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1" name="Google Shape;170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276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6375" y="596900"/>
            <a:ext cx="6883400" cy="3871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8:notes"/>
          <p:cNvSpPr txBox="1">
            <a:spLocks noGrp="1"/>
          </p:cNvSpPr>
          <p:nvPr>
            <p:ph type="body" idx="1"/>
          </p:nvPr>
        </p:nvSpPr>
        <p:spPr>
          <a:xfrm>
            <a:off x="579485" y="5546890"/>
            <a:ext cx="6096312" cy="25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6375" y="596900"/>
            <a:ext cx="6883400" cy="3871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44:notes"/>
          <p:cNvSpPr txBox="1">
            <a:spLocks noGrp="1"/>
          </p:cNvSpPr>
          <p:nvPr>
            <p:ph type="body" idx="1"/>
          </p:nvPr>
        </p:nvSpPr>
        <p:spPr>
          <a:xfrm>
            <a:off x="579485" y="5546890"/>
            <a:ext cx="6096312" cy="25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7" name="Google Shape;6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88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6375" y="596900"/>
            <a:ext cx="6883400" cy="3871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p11:notes"/>
          <p:cNvSpPr txBox="1">
            <a:spLocks noGrp="1"/>
          </p:cNvSpPr>
          <p:nvPr>
            <p:ph type="body" idx="1"/>
          </p:nvPr>
        </p:nvSpPr>
        <p:spPr>
          <a:xfrm>
            <a:off x="579485" y="5546890"/>
            <a:ext cx="6096312" cy="25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21061837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6375" y="596900"/>
            <a:ext cx="6883400" cy="3871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g121061837f4_0_1:notes"/>
          <p:cNvSpPr txBox="1">
            <a:spLocks noGrp="1"/>
          </p:cNvSpPr>
          <p:nvPr>
            <p:ph type="body" idx="1"/>
          </p:nvPr>
        </p:nvSpPr>
        <p:spPr>
          <a:xfrm>
            <a:off x="579485" y="5546890"/>
            <a:ext cx="60963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Infomineo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hyperlink" Target="https://infomineo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-beta/2416143/admin/updates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infomineo.com/insights/blog/" TargetMode="External"/><Relationship Id="rId9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3)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5"/>
          <p:cNvPicPr preferRelativeResize="0"/>
          <p:nvPr/>
        </p:nvPicPr>
        <p:blipFill rotWithShape="1">
          <a:blip r:embed="rId2">
            <a:alphaModFix/>
          </a:blip>
          <a:srcRect t="15097" r="6942" b="15095"/>
          <a:stretch/>
        </p:blipFill>
        <p:spPr>
          <a:xfrm>
            <a:off x="550861" y="549274"/>
            <a:ext cx="11090275" cy="5759451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" name="Google Shape;33;p15"/>
          <p:cNvSpPr/>
          <p:nvPr/>
        </p:nvSpPr>
        <p:spPr>
          <a:xfrm>
            <a:off x="1083553" y="1080000"/>
            <a:ext cx="5816186" cy="577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1960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196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1950" y="1603956"/>
            <a:ext cx="2497452" cy="57428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5"/>
          <p:cNvSpPr txBox="1">
            <a:spLocks noGrp="1"/>
          </p:cNvSpPr>
          <p:nvPr>
            <p:ph type="dt" idx="10"/>
          </p:nvPr>
        </p:nvSpPr>
        <p:spPr>
          <a:xfrm>
            <a:off x="1631950" y="5923689"/>
            <a:ext cx="15999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ctrTitle"/>
          </p:nvPr>
        </p:nvSpPr>
        <p:spPr>
          <a:xfrm>
            <a:off x="1631951" y="3610939"/>
            <a:ext cx="479933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ubTitle" idx="1"/>
          </p:nvPr>
        </p:nvSpPr>
        <p:spPr>
          <a:xfrm>
            <a:off x="1631951" y="4892832"/>
            <a:ext cx="479933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4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25594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25594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25548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25548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5"/>
          </p:nvPr>
        </p:nvSpPr>
        <p:spPr>
          <a:xfrm>
            <a:off x="3395664" y="2175803"/>
            <a:ext cx="25594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6"/>
          </p:nvPr>
        </p:nvSpPr>
        <p:spPr>
          <a:xfrm>
            <a:off x="3395664" y="1857375"/>
            <a:ext cx="25594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7"/>
          </p:nvPr>
        </p:nvSpPr>
        <p:spPr>
          <a:xfrm>
            <a:off x="9086263" y="2175803"/>
            <a:ext cx="25548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8"/>
          </p:nvPr>
        </p:nvSpPr>
        <p:spPr>
          <a:xfrm>
            <a:off x="9086263" y="1857375"/>
            <a:ext cx="25548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Grey on Left">
  <p:cSld name="1/3 Grey on Lef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549232" y="562841"/>
            <a:ext cx="30771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36" name="Google Shape;136;p2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27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">
  <p:cSld name="1/3 Blue on Lef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549232" y="562841"/>
            <a:ext cx="30771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42" name="Google Shape;142;p2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9"/>
          <p:cNvSpPr txBox="1">
            <a:spLocks noGrp="1"/>
          </p:cNvSpPr>
          <p:nvPr>
            <p:ph type="title"/>
          </p:nvPr>
        </p:nvSpPr>
        <p:spPr>
          <a:xfrm>
            <a:off x="549232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48" name="Google Shape;148;p2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29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196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3" name="Google Shape;153;p3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4" name="Google Shape;154;p3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5" name="Google Shape;155;p3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3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3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3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3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196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566142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75" name="Google Shape;175;p3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6" name="Google Shape;176;p3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77" name="Google Shape;177;p3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3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1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196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566142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96" name="Google Shape;196;p32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7" name="Google Shape;197;p32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98" name="Google Shape;198;p32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32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32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2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2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2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2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2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32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/>
          <p:nvPr/>
        </p:nvSpPr>
        <p:spPr>
          <a:xfrm>
            <a:off x="0" y="0"/>
            <a:ext cx="2682587" cy="6858000"/>
          </a:xfrm>
          <a:prstGeom prst="rect">
            <a:avLst/>
          </a:prstGeom>
          <a:solidFill>
            <a:schemeClr val="lt2">
              <a:alpha val="6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0" y="3700463"/>
            <a:ext cx="9412014" cy="2414587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>
                  <a:alpha val="8196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737591" y="4108436"/>
            <a:ext cx="8494899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3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19" name="Google Shape;219;p33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3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33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33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33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33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33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3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3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3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3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3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3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33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1960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8" name="Google Shape;238;p3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39" name="Google Shape;239;p3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3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3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254" name="Google Shape;254;p34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6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7" name="Google Shape;257;p35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58" name="Google Shape;258;p35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259;p35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" name="Google Shape;260;p35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35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35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" name="Google Shape;263;p35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" name="Google Shape;264;p35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35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35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" name="Google Shape;267;p35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" name="Google Shape;268;p35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" name="Google Shape;269;p35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" name="Google Shape;270;p35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" name="Google Shape;271;p35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" name="Google Shape;272;p35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" name="Google Shape;273;p35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" name="Google Shape;274;p35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" name="Google Shape;275;p35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76;p35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" name="Google Shape;277;p35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" name="Google Shape;278;p35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35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35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1" name="Google Shape;281;p35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19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5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5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27058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84;p35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285" name="Google Shape;285;p35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35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fr-FR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fr-FR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35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300" name="Google Shape;300;p35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Full-width Page">
  <p:cSld name="7_Full-width Page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6" descr="A picture containing bed, man, white, ca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428"/>
            <a:ext cx="4057839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6"/>
          <p:cNvSpPr/>
          <p:nvPr/>
        </p:nvSpPr>
        <p:spPr>
          <a:xfrm>
            <a:off x="0" y="1"/>
            <a:ext cx="4057838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196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6"/>
          <p:cNvSpPr txBox="1">
            <a:spLocks noGrp="1"/>
          </p:cNvSpPr>
          <p:nvPr>
            <p:ph type="title"/>
          </p:nvPr>
        </p:nvSpPr>
        <p:spPr>
          <a:xfrm>
            <a:off x="533401" y="2514600"/>
            <a:ext cx="312419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ranklin Gothic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White">
  <p:cSld name="Plain White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/>
        </p:nvSpPr>
        <p:spPr>
          <a:xfrm>
            <a:off x="11260138" y="6416632"/>
            <a:ext cx="3810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fld id="{00000000-1234-1234-1234-123412341234}" type="slidenum">
              <a:rPr lang="fr-FR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Title with BG">
  <p:cSld name="WHITE_Title with BG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45" name="Google Shape;45;p1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6" name="Google Shape;46;p1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" name="Google Shape;5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Page">
  <p:cSld name="Last Pag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196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0"/>
          <p:cNvSpPr txBox="1"/>
          <p:nvPr/>
        </p:nvSpPr>
        <p:spPr>
          <a:xfrm>
            <a:off x="550863" y="5965461"/>
            <a:ext cx="3028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sng" strike="noStrike" cap="non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www.infomineo.com</a:t>
            </a:r>
            <a:endParaRPr sz="1200" b="1" i="0" u="none" strike="noStrike" cap="none">
              <a:solidFill>
                <a:srgbClr val="43E1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6669" y="3006053"/>
            <a:ext cx="3678662" cy="8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23329" y="5965461"/>
            <a:ext cx="370332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25964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0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28599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>
  <p:cSld name="Title Slide (Option 2)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1"/>
          <p:cNvPicPr preferRelativeResize="0"/>
          <p:nvPr/>
        </p:nvPicPr>
        <p:blipFill rotWithShape="1">
          <a:blip r:embed="rId2">
            <a:alphaModFix/>
          </a:blip>
          <a:srcRect t="13558" r="6942" b="13557"/>
          <a:stretch/>
        </p:blipFill>
        <p:spPr>
          <a:xfrm>
            <a:off x="269999" y="270000"/>
            <a:ext cx="11652000" cy="6317999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" name="Google Shape;79;p21"/>
          <p:cNvSpPr/>
          <p:nvPr/>
        </p:nvSpPr>
        <p:spPr>
          <a:xfrm>
            <a:off x="536448" y="540000"/>
            <a:ext cx="6363891" cy="631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1960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196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1"/>
          <p:cNvSpPr txBox="1">
            <a:spLocks noGrp="1"/>
          </p:cNvSpPr>
          <p:nvPr>
            <p:ph type="ctrTitle"/>
          </p:nvPr>
        </p:nvSpPr>
        <p:spPr>
          <a:xfrm>
            <a:off x="902896" y="3066686"/>
            <a:ext cx="533794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33794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dt" idx="10"/>
          </p:nvPr>
        </p:nvSpPr>
        <p:spPr>
          <a:xfrm>
            <a:off x="902896" y="5923689"/>
            <a:ext cx="15999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3" name="Google Shape;8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96" y="901732"/>
            <a:ext cx="2497452" cy="57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ith background)">
  <p:cSld name="Title only (with background)"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F417D7E-076D-E41E-A9A1-609B2987E0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33754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425" imgH="424" progId="TCLayout.ActiveDocument.1">
                  <p:embed/>
                </p:oleObj>
              </mc:Choice>
              <mc:Fallback>
                <p:oleObj name="think-cell Slide" r:id="rId26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oogle Shape;10;p1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1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1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4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" name="Google Shape;29;p1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1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image" Target="../media/image21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C432ED7-A1EA-D04A-89F0-C8BDEFDBBD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95853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9" name="Google Shape;319;p1"/>
          <p:cNvSpPr txBox="1">
            <a:spLocks noGrp="1"/>
          </p:cNvSpPr>
          <p:nvPr>
            <p:ph type="ctrTitle"/>
          </p:nvPr>
        </p:nvSpPr>
        <p:spPr>
          <a:xfrm>
            <a:off x="1603960" y="3620269"/>
            <a:ext cx="479933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Franklin Gothic"/>
              <a:buNone/>
            </a:pPr>
            <a:r>
              <a:rPr lang="fr-FR" sz="7200" dirty="0"/>
              <a:t>Who’s </a:t>
            </a:r>
            <a:r>
              <a:rPr lang="fr-FR" sz="7200" dirty="0" err="1"/>
              <a:t>Who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BA10ADF-F07E-8824-9291-DAEA35B40B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32453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4" name="Google Shape;724;p12"/>
          <p:cNvCxnSpPr/>
          <p:nvPr/>
        </p:nvCxnSpPr>
        <p:spPr>
          <a:xfrm>
            <a:off x="6625528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5" name="Google Shape;725;p12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Office Admin Team</a:t>
            </a:r>
            <a:endParaRPr dirty="0"/>
          </a:p>
        </p:txBody>
      </p:sp>
      <p:sp>
        <p:nvSpPr>
          <p:cNvPr id="726" name="Google Shape;726;p12"/>
          <p:cNvSpPr/>
          <p:nvPr/>
        </p:nvSpPr>
        <p:spPr>
          <a:xfrm>
            <a:off x="6931024" y="2005337"/>
            <a:ext cx="4707467" cy="40985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 life events planning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services management (e.g. clean desk, maintenance, management of cleaning force)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&amp; Safety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 &amp; VC booking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Courier planning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Catering and every-day lunch orders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Pick-up &amp; transfer management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Administrative procedures support (e.g. taxes, VISA, work permit, mobility program).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AXA enrollment &amp; contribution retrieval (Casa)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perk booking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Gifts purchases (work anniversaries and events etc)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7" name="Google Shape;727;p12"/>
          <p:cNvCxnSpPr/>
          <p:nvPr/>
        </p:nvCxnSpPr>
        <p:spPr>
          <a:xfrm>
            <a:off x="537882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8" name="Google Shape;728;p12"/>
          <p:cNvSpPr/>
          <p:nvPr/>
        </p:nvSpPr>
        <p:spPr>
          <a:xfrm>
            <a:off x="8267793" y="1557549"/>
            <a:ext cx="1755471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What do they 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2"/>
          <p:cNvSpPr/>
          <p:nvPr/>
        </p:nvSpPr>
        <p:spPr>
          <a:xfrm>
            <a:off x="2330476" y="1557549"/>
            <a:ext cx="1454813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Who are they?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2026710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2406418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2953917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8630" y="3297369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8630" y="3617854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3965988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4309440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4652892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8630" y="5208326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8630" y="5571605"/>
            <a:ext cx="220544" cy="22054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  <p:pic>
        <p:nvPicPr>
          <p:cNvPr id="745" name="Google Shape;74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8630" y="5876744"/>
            <a:ext cx="220544" cy="22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46" descr="A picture containing bed, man, white, ca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8"/>
            <a:ext cx="3478534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46"/>
          <p:cNvSpPr/>
          <p:nvPr/>
        </p:nvSpPr>
        <p:spPr>
          <a:xfrm>
            <a:off x="0" y="-1"/>
            <a:ext cx="3478533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46"/>
          <p:cNvSpPr/>
          <p:nvPr/>
        </p:nvSpPr>
        <p:spPr>
          <a:xfrm>
            <a:off x="3578873" y="1194486"/>
            <a:ext cx="2125612" cy="312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8" marR="0" lvl="1" indent="-777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Composed of generalists' profiles working with the different MCK offices all around the 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Align the staffing based on the sectors covered (Finance, Public sector, Energy, etc. 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Support the client both on short and long requests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Main clients / users are from: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         -  The Middle East (UAE, KSA, and   Egypt),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          -Europe (France, Iberia, Benelux, UK, Poland, etc.),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          -Africa (Morocco, South Africa, Kenya, Nigeria, Angola, ..)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           -ROW (USA, Canada, India, Pakistan)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46"/>
          <p:cNvSpPr txBox="1"/>
          <p:nvPr/>
        </p:nvSpPr>
        <p:spPr>
          <a:xfrm>
            <a:off x="12062097" y="1179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0" name="Google Shape;1140;p46"/>
          <p:cNvGrpSpPr/>
          <p:nvPr/>
        </p:nvGrpSpPr>
        <p:grpSpPr>
          <a:xfrm>
            <a:off x="5719033" y="1194486"/>
            <a:ext cx="3580018" cy="3385906"/>
            <a:chOff x="6838838" y="2506636"/>
            <a:chExt cx="3580348" cy="3351426"/>
          </a:xfrm>
        </p:grpSpPr>
        <p:sp>
          <p:nvSpPr>
            <p:cNvPr id="1141" name="Google Shape;1141;p46"/>
            <p:cNvSpPr/>
            <p:nvPr/>
          </p:nvSpPr>
          <p:spPr>
            <a:xfrm rot="10800000">
              <a:off x="8628979" y="2506918"/>
              <a:ext cx="1790207" cy="1875438"/>
            </a:xfrm>
            <a:custGeom>
              <a:avLst/>
              <a:gdLst/>
              <a:ahLst/>
              <a:cxnLst/>
              <a:rect l="l" t="t" r="r" b="b"/>
              <a:pathLst>
                <a:path w="1969988" h="2063779" extrusionOk="0">
                  <a:moveTo>
                    <a:pt x="1969933" y="600391"/>
                  </a:moveTo>
                  <a:cubicBezTo>
                    <a:pt x="1943198" y="542426"/>
                    <a:pt x="1911292" y="487320"/>
                    <a:pt x="1874765" y="435789"/>
                  </a:cubicBezTo>
                  <a:cubicBezTo>
                    <a:pt x="1705057" y="196446"/>
                    <a:pt x="1435834" y="32613"/>
                    <a:pt x="1127444" y="4400"/>
                  </a:cubicBezTo>
                  <a:cubicBezTo>
                    <a:pt x="1096088" y="1540"/>
                    <a:pt x="1064292" y="0"/>
                    <a:pt x="1032166" y="0"/>
                  </a:cubicBezTo>
                  <a:cubicBezTo>
                    <a:pt x="462145" y="0"/>
                    <a:pt x="0" y="461966"/>
                    <a:pt x="0" y="1031890"/>
                  </a:cubicBezTo>
                  <a:cubicBezTo>
                    <a:pt x="0" y="1601758"/>
                    <a:pt x="462090" y="2063780"/>
                    <a:pt x="1032166" y="2063780"/>
                  </a:cubicBezTo>
                  <a:cubicBezTo>
                    <a:pt x="1448102" y="2063780"/>
                    <a:pt x="1806552" y="1817783"/>
                    <a:pt x="1969988" y="1463333"/>
                  </a:cubicBezTo>
                  <a:cubicBezTo>
                    <a:pt x="1840108" y="1182139"/>
                    <a:pt x="1847424" y="867067"/>
                    <a:pt x="1969933" y="600391"/>
                  </a:cubicBezTo>
                  <a:close/>
                </a:path>
              </a:pathLst>
            </a:custGeom>
            <a:solidFill>
              <a:srgbClr val="66D5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6"/>
            <p:cNvSpPr/>
            <p:nvPr/>
          </p:nvSpPr>
          <p:spPr>
            <a:xfrm rot="10800000">
              <a:off x="8663923" y="2572539"/>
              <a:ext cx="1689625" cy="1744098"/>
            </a:xfrm>
            <a:custGeom>
              <a:avLst/>
              <a:gdLst/>
              <a:ahLst/>
              <a:cxnLst/>
              <a:rect l="l" t="t" r="r" b="b"/>
              <a:pathLst>
                <a:path w="1859306" h="1919249" extrusionOk="0">
                  <a:moveTo>
                    <a:pt x="1859307" y="624094"/>
                  </a:moveTo>
                  <a:cubicBezTo>
                    <a:pt x="1723210" y="259636"/>
                    <a:pt x="1371912" y="0"/>
                    <a:pt x="959882" y="0"/>
                  </a:cubicBezTo>
                  <a:cubicBezTo>
                    <a:pt x="429744" y="0"/>
                    <a:pt x="0" y="429629"/>
                    <a:pt x="0" y="959625"/>
                  </a:cubicBezTo>
                  <a:cubicBezTo>
                    <a:pt x="0" y="1489621"/>
                    <a:pt x="429744" y="1919250"/>
                    <a:pt x="959882" y="1919250"/>
                  </a:cubicBezTo>
                  <a:cubicBezTo>
                    <a:pt x="1371912" y="1919250"/>
                    <a:pt x="1723155" y="1659669"/>
                    <a:pt x="1859307" y="1295266"/>
                  </a:cubicBezTo>
                  <a:cubicBezTo>
                    <a:pt x="1782732" y="1073687"/>
                    <a:pt x="1786087" y="837424"/>
                    <a:pt x="1859307" y="624094"/>
                  </a:cubicBezTo>
                  <a:close/>
                </a:path>
              </a:pathLst>
            </a:custGeom>
            <a:gradFill>
              <a:gsLst>
                <a:gs pos="0">
                  <a:srgbClr val="CCF1FF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6"/>
            <p:cNvSpPr/>
            <p:nvPr/>
          </p:nvSpPr>
          <p:spPr>
            <a:xfrm rot="10800000">
              <a:off x="6838838" y="2506636"/>
              <a:ext cx="1876150" cy="1875729"/>
            </a:xfrm>
            <a:custGeom>
              <a:avLst/>
              <a:gdLst/>
              <a:ahLst/>
              <a:cxnLst/>
              <a:rect l="l" t="t" r="r" b="b"/>
              <a:pathLst>
                <a:path w="2064561" h="2064099" extrusionOk="0">
                  <a:moveTo>
                    <a:pt x="1926116" y="516036"/>
                  </a:moveTo>
                  <a:cubicBezTo>
                    <a:pt x="1718176" y="155977"/>
                    <a:pt x="1325950" y="-31339"/>
                    <a:pt x="937354" y="4298"/>
                  </a:cubicBezTo>
                  <a:cubicBezTo>
                    <a:pt x="853903" y="122430"/>
                    <a:pt x="744156" y="224832"/>
                    <a:pt x="610646" y="301937"/>
                  </a:cubicBezTo>
                  <a:cubicBezTo>
                    <a:pt x="477135" y="378986"/>
                    <a:pt x="333556" y="422763"/>
                    <a:pt x="189483" y="436017"/>
                  </a:cubicBezTo>
                  <a:cubicBezTo>
                    <a:pt x="152682" y="488043"/>
                    <a:pt x="120995" y="543149"/>
                    <a:pt x="94645" y="600510"/>
                  </a:cubicBezTo>
                  <a:cubicBezTo>
                    <a:pt x="-27864" y="867185"/>
                    <a:pt x="-35180" y="1182202"/>
                    <a:pt x="94645" y="1463397"/>
                  </a:cubicBezTo>
                  <a:cubicBezTo>
                    <a:pt x="107848" y="1491940"/>
                    <a:pt x="122371" y="1520208"/>
                    <a:pt x="138379" y="1547981"/>
                  </a:cubicBezTo>
                  <a:cubicBezTo>
                    <a:pt x="423389" y="2041515"/>
                    <a:pt x="1054637" y="2210627"/>
                    <a:pt x="1548358" y="1925693"/>
                  </a:cubicBezTo>
                  <a:cubicBezTo>
                    <a:pt x="2041969" y="1640649"/>
                    <a:pt x="2211127" y="1009570"/>
                    <a:pt x="1926116" y="5160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6"/>
            <p:cNvSpPr/>
            <p:nvPr/>
          </p:nvSpPr>
          <p:spPr>
            <a:xfrm rot="10800000">
              <a:off x="6904509" y="2572339"/>
              <a:ext cx="1744865" cy="1744398"/>
            </a:xfrm>
            <a:custGeom>
              <a:avLst/>
              <a:gdLst/>
              <a:ahLst/>
              <a:cxnLst/>
              <a:rect l="l" t="t" r="r" b="b"/>
              <a:pathLst>
                <a:path w="1920093" h="1919580" extrusionOk="0">
                  <a:moveTo>
                    <a:pt x="960047" y="0"/>
                  </a:moveTo>
                  <a:cubicBezTo>
                    <a:pt x="905916" y="0"/>
                    <a:pt x="852886" y="4730"/>
                    <a:pt x="801176" y="13309"/>
                  </a:cubicBezTo>
                  <a:cubicBezTo>
                    <a:pt x="728122" y="97288"/>
                    <a:pt x="640215" y="170873"/>
                    <a:pt x="538390" y="229663"/>
                  </a:cubicBezTo>
                  <a:cubicBezTo>
                    <a:pt x="436510" y="288454"/>
                    <a:pt x="328744" y="327831"/>
                    <a:pt x="219383" y="349115"/>
                  </a:cubicBezTo>
                  <a:cubicBezTo>
                    <a:pt x="82351" y="515038"/>
                    <a:pt x="0" y="727817"/>
                    <a:pt x="0" y="959790"/>
                  </a:cubicBezTo>
                  <a:cubicBezTo>
                    <a:pt x="0" y="1489842"/>
                    <a:pt x="429799" y="1919580"/>
                    <a:pt x="960047" y="1919580"/>
                  </a:cubicBezTo>
                  <a:cubicBezTo>
                    <a:pt x="1490295" y="1919580"/>
                    <a:pt x="1920093" y="1489897"/>
                    <a:pt x="1920093" y="959790"/>
                  </a:cubicBezTo>
                  <a:cubicBezTo>
                    <a:pt x="1920093" y="429684"/>
                    <a:pt x="1490240" y="0"/>
                    <a:pt x="960047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6"/>
            <p:cNvSpPr/>
            <p:nvPr/>
          </p:nvSpPr>
          <p:spPr>
            <a:xfrm rot="10800000">
              <a:off x="7691020" y="3982296"/>
              <a:ext cx="1876212" cy="1875766"/>
            </a:xfrm>
            <a:custGeom>
              <a:avLst/>
              <a:gdLst/>
              <a:ahLst/>
              <a:cxnLst/>
              <a:rect l="l" t="t" r="r" b="b"/>
              <a:pathLst>
                <a:path w="2064631" h="2064139" extrusionOk="0">
                  <a:moveTo>
                    <a:pt x="937254" y="2059692"/>
                  </a:moveTo>
                  <a:cubicBezTo>
                    <a:pt x="1000131" y="2065576"/>
                    <a:pt x="1063779" y="2065631"/>
                    <a:pt x="1127261" y="2059802"/>
                  </a:cubicBezTo>
                  <a:cubicBezTo>
                    <a:pt x="1271334" y="2046603"/>
                    <a:pt x="1414912" y="2002826"/>
                    <a:pt x="1548423" y="1925722"/>
                  </a:cubicBezTo>
                  <a:cubicBezTo>
                    <a:pt x="1681934" y="1848672"/>
                    <a:pt x="1791680" y="1746215"/>
                    <a:pt x="1875132" y="1628083"/>
                  </a:cubicBezTo>
                  <a:cubicBezTo>
                    <a:pt x="2100291" y="1309437"/>
                    <a:pt x="2134122" y="876178"/>
                    <a:pt x="1926237" y="516119"/>
                  </a:cubicBezTo>
                  <a:cubicBezTo>
                    <a:pt x="1641226" y="22585"/>
                    <a:pt x="1009978" y="-146527"/>
                    <a:pt x="516257" y="138407"/>
                  </a:cubicBezTo>
                  <a:cubicBezTo>
                    <a:pt x="22591" y="423341"/>
                    <a:pt x="-146567" y="1054420"/>
                    <a:pt x="138444" y="1548009"/>
                  </a:cubicBezTo>
                  <a:cubicBezTo>
                    <a:pt x="154507" y="1575782"/>
                    <a:pt x="171725" y="1602510"/>
                    <a:pt x="189879" y="1628193"/>
                  </a:cubicBezTo>
                  <a:cubicBezTo>
                    <a:pt x="498324" y="1656516"/>
                    <a:pt x="767491" y="1820349"/>
                    <a:pt x="937254" y="2059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6"/>
            <p:cNvSpPr/>
            <p:nvPr/>
          </p:nvSpPr>
          <p:spPr>
            <a:xfrm rot="10800000">
              <a:off x="7756697" y="4047911"/>
              <a:ext cx="1744865" cy="1744398"/>
            </a:xfrm>
            <a:custGeom>
              <a:avLst/>
              <a:gdLst/>
              <a:ahLst/>
              <a:cxnLst/>
              <a:rect l="l" t="t" r="r" b="b"/>
              <a:pathLst>
                <a:path w="1920093" h="1919580" extrusionOk="0">
                  <a:moveTo>
                    <a:pt x="960047" y="0"/>
                  </a:moveTo>
                  <a:cubicBezTo>
                    <a:pt x="429854" y="0"/>
                    <a:pt x="0" y="429684"/>
                    <a:pt x="0" y="959790"/>
                  </a:cubicBezTo>
                  <a:cubicBezTo>
                    <a:pt x="0" y="1191818"/>
                    <a:pt x="82351" y="1404598"/>
                    <a:pt x="219438" y="1570520"/>
                  </a:cubicBezTo>
                  <a:cubicBezTo>
                    <a:pt x="449823" y="1615067"/>
                    <a:pt x="652867" y="1736113"/>
                    <a:pt x="801011" y="1906216"/>
                  </a:cubicBezTo>
                  <a:cubicBezTo>
                    <a:pt x="852776" y="1914850"/>
                    <a:pt x="905861" y="1919580"/>
                    <a:pt x="960047" y="1919580"/>
                  </a:cubicBezTo>
                  <a:cubicBezTo>
                    <a:pt x="1490240" y="1919580"/>
                    <a:pt x="1920093" y="1489841"/>
                    <a:pt x="1920093" y="959790"/>
                  </a:cubicBezTo>
                  <a:cubicBezTo>
                    <a:pt x="1920093" y="429739"/>
                    <a:pt x="1490295" y="0"/>
                    <a:pt x="960047" y="0"/>
                  </a:cubicBezTo>
                  <a:close/>
                </a:path>
              </a:pathLst>
            </a:custGeom>
            <a:gradFill>
              <a:gsLst>
                <a:gs pos="0">
                  <a:srgbClr val="CDD9FC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8067132" y="4506070"/>
              <a:ext cx="1287776" cy="822535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IKT (Insight &amp; </a:t>
              </a:r>
              <a:r>
                <a:rPr lang="fr-FR" sz="1800" b="1" i="0" u="none" strike="noStrike" cap="none" dirty="0" err="1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Knowledge</a:t>
              </a:r>
              <a:r>
                <a:rPr lang="fr-FR" sz="18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) Team</a:t>
              </a:r>
              <a:endParaRPr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7457604" y="3209932"/>
              <a:ext cx="609528" cy="493009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MCK</a:t>
              </a:r>
              <a:b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Team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8911621" y="3154121"/>
              <a:ext cx="1209697" cy="493009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BCG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Team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6"/>
            <p:cNvSpPr txBox="1"/>
            <p:nvPr/>
          </p:nvSpPr>
          <p:spPr>
            <a:xfrm>
              <a:off x="9869320" y="5262646"/>
              <a:ext cx="0" cy="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7575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1" name="Google Shape;1151;p46"/>
          <p:cNvSpPr/>
          <p:nvPr/>
        </p:nvSpPr>
        <p:spPr>
          <a:xfrm>
            <a:off x="6571136" y="4842092"/>
            <a:ext cx="2189544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Serves all of Infomineo’s clients that are not engaged in a big retainer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Execute complex projects that require strong analytical skills and creativity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Deliver high value-added 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Build diversified expertise to support a large number of clients with different needs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46"/>
          <p:cNvSpPr txBox="1"/>
          <p:nvPr/>
        </p:nvSpPr>
        <p:spPr>
          <a:xfrm>
            <a:off x="309875" y="2791755"/>
            <a:ext cx="2945132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</a:pPr>
            <a:r>
              <a:rPr lang="fr-FR" sz="3200" b="0" i="0" u="none" strike="noStrike" cap="none" dirty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Infomineo </a:t>
            </a:r>
            <a:r>
              <a:rPr lang="fr-FR" sz="3200" b="0" i="0" u="none" strike="noStrike" cap="none" dirty="0" err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Research</a:t>
            </a:r>
            <a:r>
              <a:rPr lang="fr-FR" sz="3200" b="0" i="0" u="none" strike="noStrike" cap="none" dirty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Teams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4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  <p:sp>
        <p:nvSpPr>
          <p:cNvPr id="1154" name="Google Shape;1154;p46"/>
          <p:cNvSpPr txBox="1"/>
          <p:nvPr/>
        </p:nvSpPr>
        <p:spPr>
          <a:xfrm>
            <a:off x="9281491" y="1312872"/>
            <a:ext cx="2770500" cy="3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Comprised of 3 different sub-teams focusing on different geographies (Europe &amp; Africa, Middle East, and KT Global)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Each Team member having 30+ databases at their disposal incl. big names such as Euromonitor, Oxford Economics, BMI, Global Data, 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Working as a full off-site extension of the client research team capabilities with access to a big portion of BCG tools incl. email addresses &amp; slack communication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Researchers work directly with the case teams with no intermediaries, mainly on short engagements (4-8 hours) although long engagements lasting weeks are becoming more 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Offers sectorial specialization in different topics incl. (Industrial goods, Technology, Public Sector, Healthcare, Consumer products, etc.)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41EF53-9D72-409C-7EDE-FF0268C931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3222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4" name="Google Shape;754;p4"/>
          <p:cNvSpPr txBox="1">
            <a:spLocks noGrp="1"/>
          </p:cNvSpPr>
          <p:nvPr>
            <p:ph type="title"/>
          </p:nvPr>
        </p:nvSpPr>
        <p:spPr>
          <a:xfrm>
            <a:off x="509222" y="592534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dirty="0"/>
              <a:t>Business Research Leaders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"/>
          <p:cNvSpPr txBox="1">
            <a:spLocks noGrp="1"/>
          </p:cNvSpPr>
          <p:nvPr>
            <p:ph type="sldNum" idx="12"/>
          </p:nvPr>
        </p:nvSpPr>
        <p:spPr>
          <a:xfrm>
            <a:off x="11993228" y="66814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  <p:sp>
        <p:nvSpPr>
          <p:cNvPr id="756" name="Google Shape;756;p4"/>
          <p:cNvSpPr txBox="1"/>
          <p:nvPr/>
        </p:nvSpPr>
        <p:spPr>
          <a:xfrm>
            <a:off x="1234410" y="19302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40E708F-C499-3356-3D74-A94602DF73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40E708F-C499-3356-3D74-A94602DF73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" name="Google Shape;1246;g2017e917d32_0_4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IKT Team </a:t>
            </a:r>
            <a:r>
              <a:rPr lang="fr-FR" dirty="0" err="1"/>
              <a:t>Members</a:t>
            </a:r>
            <a:endParaRPr dirty="0"/>
          </a:p>
        </p:txBody>
      </p:sp>
      <p:sp>
        <p:nvSpPr>
          <p:cNvPr id="1247" name="Google Shape;1247;g2017e917d32_0_4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  <p:sp>
        <p:nvSpPr>
          <p:cNvPr id="1248" name="Google Shape;1248;g2017e917d32_0_41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70;p39">
            <a:extLst>
              <a:ext uri="{FF2B5EF4-FFF2-40B4-BE49-F238E27FC236}">
                <a16:creationId xmlns:a16="http://schemas.microsoft.com/office/drawing/2014/main" id="{8559D611-E3CA-9FAD-4C1A-C58A6E9CACDD}"/>
              </a:ext>
            </a:extLst>
          </p:cNvPr>
          <p:cNvSpPr txBox="1"/>
          <p:nvPr/>
        </p:nvSpPr>
        <p:spPr>
          <a:xfrm>
            <a:off x="1051890" y="5235788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Mexico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1175;p39">
            <a:extLst>
              <a:ext uri="{FF2B5EF4-FFF2-40B4-BE49-F238E27FC236}">
                <a16:creationId xmlns:a16="http://schemas.microsoft.com/office/drawing/2014/main" id="{3C40D588-95B2-9A3D-E654-80BE874B0B6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636890" y="5312738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0" name="Google Shape;1170;p39">
            <a:extLst>
              <a:ext uri="{FF2B5EF4-FFF2-40B4-BE49-F238E27FC236}">
                <a16:creationId xmlns:a16="http://schemas.microsoft.com/office/drawing/2014/main" id="{B52C65D6-C989-3D71-769B-B111CA7A9E29}"/>
              </a:ext>
            </a:extLst>
          </p:cNvPr>
          <p:cNvSpPr txBox="1"/>
          <p:nvPr/>
        </p:nvSpPr>
        <p:spPr>
          <a:xfrm>
            <a:off x="1061112" y="1363440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Egypt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75;p39">
            <a:extLst>
              <a:ext uri="{FF2B5EF4-FFF2-40B4-BE49-F238E27FC236}">
                <a16:creationId xmlns:a16="http://schemas.microsoft.com/office/drawing/2014/main" id="{C9086A00-A871-B3EC-EB77-8E0727DAA2F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46112" y="1440390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28" name="Picture 27" descr="Logo&#10;&#10;Description automatically generated with medium confidence">
            <a:extLst>
              <a:ext uri="{FF2B5EF4-FFF2-40B4-BE49-F238E27FC236}">
                <a16:creationId xmlns:a16="http://schemas.microsoft.com/office/drawing/2014/main" id="{71AF99BF-4248-92A2-811D-0D4470150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52" y="1352767"/>
            <a:ext cx="365761" cy="243841"/>
          </a:xfrm>
          <a:prstGeom prst="rect">
            <a:avLst/>
          </a:prstGeom>
        </p:spPr>
      </p:pic>
      <p:pic>
        <p:nvPicPr>
          <p:cNvPr id="59" name="Picture 5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0813935-9504-D990-F946-77726C7CD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971" y="5208212"/>
            <a:ext cx="365760" cy="2093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8" name="Object 1157" hidden="1">
            <a:extLst>
              <a:ext uri="{FF2B5EF4-FFF2-40B4-BE49-F238E27FC236}">
                <a16:creationId xmlns:a16="http://schemas.microsoft.com/office/drawing/2014/main" id="{93A94F34-2610-412C-4E04-E8B3AE02DB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158" name="Object 1157" hidden="1">
                        <a:extLst>
                          <a:ext uri="{FF2B5EF4-FFF2-40B4-BE49-F238E27FC236}">
                            <a16:creationId xmlns:a16="http://schemas.microsoft.com/office/drawing/2014/main" id="{93A94F34-2610-412C-4E04-E8B3AE02D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9" name="Google Shape;1159;p39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IKT Team </a:t>
            </a:r>
            <a:r>
              <a:rPr lang="fr-FR" dirty="0" err="1"/>
              <a:t>Members</a:t>
            </a:r>
            <a:endParaRPr dirty="0"/>
          </a:p>
        </p:txBody>
      </p:sp>
      <p:sp>
        <p:nvSpPr>
          <p:cNvPr id="1161" name="Google Shape;1161;p39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70;p39">
            <a:extLst>
              <a:ext uri="{FF2B5EF4-FFF2-40B4-BE49-F238E27FC236}">
                <a16:creationId xmlns:a16="http://schemas.microsoft.com/office/drawing/2014/main" id="{558D19D7-816F-C289-EA2F-63E587D1EABF}"/>
              </a:ext>
            </a:extLst>
          </p:cNvPr>
          <p:cNvSpPr txBox="1"/>
          <p:nvPr/>
        </p:nvSpPr>
        <p:spPr>
          <a:xfrm>
            <a:off x="1061112" y="1522856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Morocco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1175;p39">
            <a:extLst>
              <a:ext uri="{FF2B5EF4-FFF2-40B4-BE49-F238E27FC236}">
                <a16:creationId xmlns:a16="http://schemas.microsoft.com/office/drawing/2014/main" id="{45D5FCEA-CA28-00F9-E1E0-4E3B1014418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646112" y="1599806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35" name="Picture 34" descr="A green leaf on a red background&#10;&#10;Description automatically generated">
            <a:extLst>
              <a:ext uri="{FF2B5EF4-FFF2-40B4-BE49-F238E27FC236}">
                <a16:creationId xmlns:a16="http://schemas.microsoft.com/office/drawing/2014/main" id="{11C10B2B-DEB8-D617-6CD5-E0E43FBA3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60" y="1454686"/>
            <a:ext cx="399840" cy="266560"/>
          </a:xfrm>
          <a:prstGeom prst="rect">
            <a:avLst/>
          </a:prstGeom>
        </p:spPr>
      </p:pic>
      <p:sp>
        <p:nvSpPr>
          <p:cNvPr id="1156" name="Google Shape;1170;p39">
            <a:extLst>
              <a:ext uri="{FF2B5EF4-FFF2-40B4-BE49-F238E27FC236}">
                <a16:creationId xmlns:a16="http://schemas.microsoft.com/office/drawing/2014/main" id="{A03E36DE-FF78-D8BC-CB29-DC40F66E529F}"/>
              </a:ext>
            </a:extLst>
          </p:cNvPr>
          <p:cNvSpPr txBox="1"/>
          <p:nvPr/>
        </p:nvSpPr>
        <p:spPr>
          <a:xfrm>
            <a:off x="768612" y="4899827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emote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7" name="Google Shape;1175;p39">
            <a:extLst>
              <a:ext uri="{FF2B5EF4-FFF2-40B4-BE49-F238E27FC236}">
                <a16:creationId xmlns:a16="http://schemas.microsoft.com/office/drawing/2014/main" id="{D120F1E8-BE48-C9CB-3E09-03A2D28AD076}"/>
              </a:ext>
            </a:extLst>
          </p:cNvPr>
          <p:cNvCxnSpPr>
            <a:cxnSpLocks/>
            <a:stCxn id="1156" idx="3"/>
          </p:cNvCxnSpPr>
          <p:nvPr/>
        </p:nvCxnSpPr>
        <p:spPr>
          <a:xfrm>
            <a:off x="1353612" y="4976777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40E708F-C499-3356-3D74-A94602DF73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5648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40E708F-C499-3356-3D74-A94602DF73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" name="Google Shape;1246;g2017e917d32_0_4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MCK </a:t>
            </a:r>
            <a:r>
              <a:rPr lang="en-US" dirty="0"/>
              <a:t>Team Members</a:t>
            </a:r>
            <a:endParaRPr dirty="0"/>
          </a:p>
        </p:txBody>
      </p:sp>
      <p:sp>
        <p:nvSpPr>
          <p:cNvPr id="1247" name="Google Shape;1247;g2017e917d32_0_4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  <p:sp>
        <p:nvSpPr>
          <p:cNvPr id="1248" name="Google Shape;1248;g2017e917d32_0_41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70;p39">
            <a:extLst>
              <a:ext uri="{FF2B5EF4-FFF2-40B4-BE49-F238E27FC236}">
                <a16:creationId xmlns:a16="http://schemas.microsoft.com/office/drawing/2014/main" id="{8559D611-E3CA-9FAD-4C1A-C58A6E9CACDD}"/>
              </a:ext>
            </a:extLst>
          </p:cNvPr>
          <p:cNvSpPr txBox="1"/>
          <p:nvPr/>
        </p:nvSpPr>
        <p:spPr>
          <a:xfrm>
            <a:off x="1061112" y="5065130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Mexico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1175;p39">
            <a:extLst>
              <a:ext uri="{FF2B5EF4-FFF2-40B4-BE49-F238E27FC236}">
                <a16:creationId xmlns:a16="http://schemas.microsoft.com/office/drawing/2014/main" id="{3C40D588-95B2-9A3D-E654-80BE874B0B6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646112" y="5142080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0" name="Google Shape;1170;p39">
            <a:extLst>
              <a:ext uri="{FF2B5EF4-FFF2-40B4-BE49-F238E27FC236}">
                <a16:creationId xmlns:a16="http://schemas.microsoft.com/office/drawing/2014/main" id="{B52C65D6-C989-3D71-769B-B111CA7A9E29}"/>
              </a:ext>
            </a:extLst>
          </p:cNvPr>
          <p:cNvSpPr txBox="1"/>
          <p:nvPr/>
        </p:nvSpPr>
        <p:spPr>
          <a:xfrm>
            <a:off x="1061112" y="1363440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Egypt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75;p39">
            <a:extLst>
              <a:ext uri="{FF2B5EF4-FFF2-40B4-BE49-F238E27FC236}">
                <a16:creationId xmlns:a16="http://schemas.microsoft.com/office/drawing/2014/main" id="{C9086A00-A871-B3EC-EB77-8E0727DAA2F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46112" y="1440390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28" name="Picture 27" descr="Logo&#10;&#10;Description automatically generated with medium confidence">
            <a:extLst>
              <a:ext uri="{FF2B5EF4-FFF2-40B4-BE49-F238E27FC236}">
                <a16:creationId xmlns:a16="http://schemas.microsoft.com/office/drawing/2014/main" id="{71AF99BF-4248-92A2-811D-0D4470150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52" y="1352767"/>
            <a:ext cx="365761" cy="243841"/>
          </a:xfrm>
          <a:prstGeom prst="rect">
            <a:avLst/>
          </a:prstGeom>
        </p:spPr>
      </p:pic>
      <p:pic>
        <p:nvPicPr>
          <p:cNvPr id="59" name="Picture 5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0813935-9504-D990-F946-77726C7CD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5037554"/>
            <a:ext cx="365760" cy="2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8" name="Object 1157" hidden="1">
            <a:extLst>
              <a:ext uri="{FF2B5EF4-FFF2-40B4-BE49-F238E27FC236}">
                <a16:creationId xmlns:a16="http://schemas.microsoft.com/office/drawing/2014/main" id="{93A94F34-2610-412C-4E04-E8B3AE02DB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4678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158" name="Object 1157" hidden="1">
                        <a:extLst>
                          <a:ext uri="{FF2B5EF4-FFF2-40B4-BE49-F238E27FC236}">
                            <a16:creationId xmlns:a16="http://schemas.microsoft.com/office/drawing/2014/main" id="{93A94F34-2610-412C-4E04-E8B3AE02D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9" name="Google Shape;1159;p39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MCK </a:t>
            </a:r>
            <a:r>
              <a:rPr lang="en-US" dirty="0"/>
              <a:t>Team Members</a:t>
            </a:r>
            <a:endParaRPr dirty="0"/>
          </a:p>
        </p:txBody>
      </p:sp>
      <p:sp>
        <p:nvSpPr>
          <p:cNvPr id="1161" name="Google Shape;1161;p39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70;p39">
            <a:extLst>
              <a:ext uri="{FF2B5EF4-FFF2-40B4-BE49-F238E27FC236}">
                <a16:creationId xmlns:a16="http://schemas.microsoft.com/office/drawing/2014/main" id="{558D19D7-816F-C289-EA2F-63E587D1EABF}"/>
              </a:ext>
            </a:extLst>
          </p:cNvPr>
          <p:cNvSpPr txBox="1"/>
          <p:nvPr/>
        </p:nvSpPr>
        <p:spPr>
          <a:xfrm>
            <a:off x="1061112" y="1522856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Morocco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1175;p39">
            <a:extLst>
              <a:ext uri="{FF2B5EF4-FFF2-40B4-BE49-F238E27FC236}">
                <a16:creationId xmlns:a16="http://schemas.microsoft.com/office/drawing/2014/main" id="{45D5FCEA-CA28-00F9-E1E0-4E3B1014418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646112" y="1599806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35" name="Picture 34" descr="A green leaf on a red background&#10;&#10;Description automatically generated">
            <a:extLst>
              <a:ext uri="{FF2B5EF4-FFF2-40B4-BE49-F238E27FC236}">
                <a16:creationId xmlns:a16="http://schemas.microsoft.com/office/drawing/2014/main" id="{11C10B2B-DEB8-D617-6CD5-E0E43FBA3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60" y="1454686"/>
            <a:ext cx="399840" cy="266560"/>
          </a:xfrm>
          <a:prstGeom prst="rect">
            <a:avLst/>
          </a:prstGeom>
        </p:spPr>
      </p:pic>
      <p:sp>
        <p:nvSpPr>
          <p:cNvPr id="1156" name="Google Shape;1170;p39">
            <a:extLst>
              <a:ext uri="{FF2B5EF4-FFF2-40B4-BE49-F238E27FC236}">
                <a16:creationId xmlns:a16="http://schemas.microsoft.com/office/drawing/2014/main" id="{A03E36DE-FF78-D8BC-CB29-DC40F66E529F}"/>
              </a:ext>
            </a:extLst>
          </p:cNvPr>
          <p:cNvSpPr txBox="1"/>
          <p:nvPr/>
        </p:nvSpPr>
        <p:spPr>
          <a:xfrm>
            <a:off x="768612" y="4899827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emote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7" name="Google Shape;1175;p39">
            <a:extLst>
              <a:ext uri="{FF2B5EF4-FFF2-40B4-BE49-F238E27FC236}">
                <a16:creationId xmlns:a16="http://schemas.microsoft.com/office/drawing/2014/main" id="{D120F1E8-BE48-C9CB-3E09-03A2D28AD076}"/>
              </a:ext>
            </a:extLst>
          </p:cNvPr>
          <p:cNvCxnSpPr>
            <a:cxnSpLocks/>
            <a:stCxn id="1156" idx="3"/>
          </p:cNvCxnSpPr>
          <p:nvPr/>
        </p:nvCxnSpPr>
        <p:spPr>
          <a:xfrm>
            <a:off x="1353612" y="4976777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906287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40E708F-C499-3356-3D74-A94602DF73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40070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40E708F-C499-3356-3D74-A94602DF73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" name="Google Shape;1246;g2017e917d32_0_4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BCG </a:t>
            </a:r>
            <a:r>
              <a:rPr lang="en-US" dirty="0"/>
              <a:t>Team Members</a:t>
            </a:r>
            <a:endParaRPr dirty="0"/>
          </a:p>
        </p:txBody>
      </p:sp>
      <p:sp>
        <p:nvSpPr>
          <p:cNvPr id="1247" name="Google Shape;1247;g2017e917d32_0_4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  <p:sp>
        <p:nvSpPr>
          <p:cNvPr id="1248" name="Google Shape;1248;g2017e917d32_0_41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70;p39">
            <a:extLst>
              <a:ext uri="{FF2B5EF4-FFF2-40B4-BE49-F238E27FC236}">
                <a16:creationId xmlns:a16="http://schemas.microsoft.com/office/drawing/2014/main" id="{8559D611-E3CA-9FAD-4C1A-C58A6E9CACDD}"/>
              </a:ext>
            </a:extLst>
          </p:cNvPr>
          <p:cNvSpPr txBox="1"/>
          <p:nvPr/>
        </p:nvSpPr>
        <p:spPr>
          <a:xfrm>
            <a:off x="1061112" y="4513040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Mexico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1175;p39">
            <a:extLst>
              <a:ext uri="{FF2B5EF4-FFF2-40B4-BE49-F238E27FC236}">
                <a16:creationId xmlns:a16="http://schemas.microsoft.com/office/drawing/2014/main" id="{3C40D588-95B2-9A3D-E654-80BE874B0B6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646112" y="4589990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0" name="Google Shape;1170;p39">
            <a:extLst>
              <a:ext uri="{FF2B5EF4-FFF2-40B4-BE49-F238E27FC236}">
                <a16:creationId xmlns:a16="http://schemas.microsoft.com/office/drawing/2014/main" id="{B52C65D6-C989-3D71-769B-B111CA7A9E29}"/>
              </a:ext>
            </a:extLst>
          </p:cNvPr>
          <p:cNvSpPr txBox="1"/>
          <p:nvPr/>
        </p:nvSpPr>
        <p:spPr>
          <a:xfrm>
            <a:off x="1061112" y="1363440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Egypt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75;p39">
            <a:extLst>
              <a:ext uri="{FF2B5EF4-FFF2-40B4-BE49-F238E27FC236}">
                <a16:creationId xmlns:a16="http://schemas.microsoft.com/office/drawing/2014/main" id="{C9086A00-A871-B3EC-EB77-8E0727DAA2F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46112" y="1440390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28" name="Picture 27" descr="Logo&#10;&#10;Description automatically generated with medium confidence">
            <a:extLst>
              <a:ext uri="{FF2B5EF4-FFF2-40B4-BE49-F238E27FC236}">
                <a16:creationId xmlns:a16="http://schemas.microsoft.com/office/drawing/2014/main" id="{71AF99BF-4248-92A2-811D-0D4470150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52" y="1352767"/>
            <a:ext cx="365761" cy="243841"/>
          </a:xfrm>
          <a:prstGeom prst="rect">
            <a:avLst/>
          </a:prstGeom>
        </p:spPr>
      </p:pic>
      <p:pic>
        <p:nvPicPr>
          <p:cNvPr id="59" name="Picture 5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0813935-9504-D990-F946-77726C7CD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4485464"/>
            <a:ext cx="365760" cy="2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42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8" name="Object 1157" hidden="1">
            <a:extLst>
              <a:ext uri="{FF2B5EF4-FFF2-40B4-BE49-F238E27FC236}">
                <a16:creationId xmlns:a16="http://schemas.microsoft.com/office/drawing/2014/main" id="{93A94F34-2610-412C-4E04-E8B3AE02DB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47184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158" name="Object 1157" hidden="1">
                        <a:extLst>
                          <a:ext uri="{FF2B5EF4-FFF2-40B4-BE49-F238E27FC236}">
                            <a16:creationId xmlns:a16="http://schemas.microsoft.com/office/drawing/2014/main" id="{93A94F34-2610-412C-4E04-E8B3AE02D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9" name="Google Shape;1159;p39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BCG Team </a:t>
            </a:r>
            <a:r>
              <a:rPr lang="fr-FR" dirty="0" err="1"/>
              <a:t>Members</a:t>
            </a:r>
            <a:endParaRPr dirty="0"/>
          </a:p>
        </p:txBody>
      </p:sp>
      <p:sp>
        <p:nvSpPr>
          <p:cNvPr id="1161" name="Google Shape;1161;p39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70;p39">
            <a:extLst>
              <a:ext uri="{FF2B5EF4-FFF2-40B4-BE49-F238E27FC236}">
                <a16:creationId xmlns:a16="http://schemas.microsoft.com/office/drawing/2014/main" id="{558D19D7-816F-C289-EA2F-63E587D1EABF}"/>
              </a:ext>
            </a:extLst>
          </p:cNvPr>
          <p:cNvSpPr txBox="1"/>
          <p:nvPr/>
        </p:nvSpPr>
        <p:spPr>
          <a:xfrm>
            <a:off x="1061112" y="1522856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Morocco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1175;p39">
            <a:extLst>
              <a:ext uri="{FF2B5EF4-FFF2-40B4-BE49-F238E27FC236}">
                <a16:creationId xmlns:a16="http://schemas.microsoft.com/office/drawing/2014/main" id="{45D5FCEA-CA28-00F9-E1E0-4E3B1014418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646112" y="1599806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35" name="Picture 34" descr="A green leaf on a red background&#10;&#10;Description automatically generated">
            <a:extLst>
              <a:ext uri="{FF2B5EF4-FFF2-40B4-BE49-F238E27FC236}">
                <a16:creationId xmlns:a16="http://schemas.microsoft.com/office/drawing/2014/main" id="{11C10B2B-DEB8-D617-6CD5-E0E43FBA3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60" y="1454686"/>
            <a:ext cx="399840" cy="266560"/>
          </a:xfrm>
          <a:prstGeom prst="rect">
            <a:avLst/>
          </a:prstGeom>
        </p:spPr>
      </p:pic>
      <p:sp>
        <p:nvSpPr>
          <p:cNvPr id="1156" name="Google Shape;1170;p39">
            <a:extLst>
              <a:ext uri="{FF2B5EF4-FFF2-40B4-BE49-F238E27FC236}">
                <a16:creationId xmlns:a16="http://schemas.microsoft.com/office/drawing/2014/main" id="{A03E36DE-FF78-D8BC-CB29-DC40F66E529F}"/>
              </a:ext>
            </a:extLst>
          </p:cNvPr>
          <p:cNvSpPr txBox="1"/>
          <p:nvPr/>
        </p:nvSpPr>
        <p:spPr>
          <a:xfrm>
            <a:off x="768612" y="4899827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emote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7" name="Google Shape;1175;p39">
            <a:extLst>
              <a:ext uri="{FF2B5EF4-FFF2-40B4-BE49-F238E27FC236}">
                <a16:creationId xmlns:a16="http://schemas.microsoft.com/office/drawing/2014/main" id="{D120F1E8-BE48-C9CB-3E09-03A2D28AD076}"/>
              </a:ext>
            </a:extLst>
          </p:cNvPr>
          <p:cNvCxnSpPr>
            <a:cxnSpLocks/>
            <a:stCxn id="1156" idx="3"/>
          </p:cNvCxnSpPr>
          <p:nvPr/>
        </p:nvCxnSpPr>
        <p:spPr>
          <a:xfrm>
            <a:off x="1353612" y="4976777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1282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07566E8-20B0-E474-86E3-C5456D7C5A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3727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" name="Google Shape;1566;p5"/>
          <p:cNvSpPr txBox="1">
            <a:spLocks noGrp="1"/>
          </p:cNvSpPr>
          <p:nvPr>
            <p:ph type="title"/>
          </p:nvPr>
        </p:nvSpPr>
        <p:spPr>
          <a:xfrm>
            <a:off x="551014" y="578684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Business Translation Team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"/>
          <p:cNvSpPr txBox="1">
            <a:spLocks noGrp="1"/>
          </p:cNvSpPr>
          <p:nvPr>
            <p:ph type="title"/>
          </p:nvPr>
        </p:nvSpPr>
        <p:spPr>
          <a:xfrm>
            <a:off x="566141" y="2494127"/>
            <a:ext cx="3195154" cy="186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</a:pPr>
            <a:r>
              <a:rPr lang="fr-FR"/>
              <a:t>Infomineo Executive Committee</a:t>
            </a:r>
            <a:endParaRPr/>
          </a:p>
        </p:txBody>
      </p:sp>
      <p:sp>
        <p:nvSpPr>
          <p:cNvPr id="326" name="Google Shape;326;p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  <p:sp>
        <p:nvSpPr>
          <p:cNvPr id="327" name="Google Shape;327;p2"/>
          <p:cNvSpPr/>
          <p:nvPr/>
        </p:nvSpPr>
        <p:spPr>
          <a:xfrm>
            <a:off x="5311275" y="1314000"/>
            <a:ext cx="6075000" cy="4363800"/>
          </a:xfrm>
          <a:prstGeom prst="roundRect">
            <a:avLst>
              <a:gd name="adj" fmla="val 4811"/>
            </a:avLst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"/>
          <p:cNvSpPr txBox="1"/>
          <p:nvPr/>
        </p:nvSpPr>
        <p:spPr>
          <a:xfrm>
            <a:off x="6864618" y="1180269"/>
            <a:ext cx="2790058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Infomineo Executive Committee</a:t>
            </a:r>
            <a:endParaRPr sz="1600" b="0" i="0" u="none" strike="noStrike" cap="none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p2"/>
          <p:cNvSpPr txBox="1"/>
          <p:nvPr/>
        </p:nvSpPr>
        <p:spPr>
          <a:xfrm>
            <a:off x="7456244" y="2729058"/>
            <a:ext cx="72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Martin</a:t>
            </a:r>
            <a:b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Tronquit</a:t>
            </a:r>
            <a:endParaRPr sz="12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Dubai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"/>
          <p:cNvSpPr txBox="1"/>
          <p:nvPr/>
        </p:nvSpPr>
        <p:spPr>
          <a:xfrm>
            <a:off x="8345492" y="2729058"/>
            <a:ext cx="72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Hamza Laraichi</a:t>
            </a:r>
            <a:endParaRPr sz="12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Casablanca</a:t>
            </a:r>
            <a:endParaRPr sz="12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"/>
          <p:cNvSpPr txBox="1"/>
          <p:nvPr/>
        </p:nvSpPr>
        <p:spPr>
          <a:xfrm>
            <a:off x="7635321" y="1571379"/>
            <a:ext cx="11893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Managing Partners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5492" y="1882332"/>
            <a:ext cx="720000" cy="7200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3" name="Google Shape;33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6244" y="1914088"/>
            <a:ext cx="720000" cy="7200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4" name="Google Shape;334;p2"/>
          <p:cNvSpPr txBox="1"/>
          <p:nvPr/>
        </p:nvSpPr>
        <p:spPr>
          <a:xfrm flipH="1">
            <a:off x="8380449" y="4615334"/>
            <a:ext cx="72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Faizel Logday</a:t>
            </a:r>
            <a:endParaRPr sz="12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Barcelona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45492" y="3800364"/>
            <a:ext cx="720000" cy="7200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6" name="Google Shape;336;p2"/>
          <p:cNvSpPr txBox="1"/>
          <p:nvPr/>
        </p:nvSpPr>
        <p:spPr>
          <a:xfrm>
            <a:off x="9315282" y="3428998"/>
            <a:ext cx="7460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Finance Director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>
            <a:off x="9417393" y="4629365"/>
            <a:ext cx="72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Romain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Murigneux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Barcelona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"/>
          <p:cNvSpPr txBox="1"/>
          <p:nvPr/>
        </p:nvSpPr>
        <p:spPr>
          <a:xfrm>
            <a:off x="8318509" y="3398221"/>
            <a:ext cx="8438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Chief Operating Officer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2" descr="A picture containing person, person, wall, cloth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25338" y="3784138"/>
            <a:ext cx="746060" cy="7200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0" name="Google Shape;340;p2"/>
          <p:cNvSpPr txBox="1"/>
          <p:nvPr/>
        </p:nvSpPr>
        <p:spPr>
          <a:xfrm>
            <a:off x="6336279" y="3384135"/>
            <a:ext cx="7511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Chief Human Capital Officer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2"/>
          <p:cNvPicPr preferRelativeResize="0"/>
          <p:nvPr/>
        </p:nvPicPr>
        <p:blipFill rotWithShape="1">
          <a:blip r:embed="rId7">
            <a:alphaModFix/>
          </a:blip>
          <a:srcRect l="3016" r="3015"/>
          <a:stretch/>
        </p:blipFill>
        <p:spPr>
          <a:xfrm>
            <a:off x="6326994" y="3810769"/>
            <a:ext cx="751200" cy="7377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2" name="Google Shape;342;p2"/>
          <p:cNvSpPr txBox="1"/>
          <p:nvPr/>
        </p:nvSpPr>
        <p:spPr>
          <a:xfrm flipH="1">
            <a:off x="6398715" y="4615334"/>
            <a:ext cx="72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Dounia Boutaleb</a:t>
            </a:r>
            <a:endParaRPr sz="12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Barcelona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2"/>
          <p:cNvPicPr preferRelativeResize="0"/>
          <p:nvPr/>
        </p:nvPicPr>
        <p:blipFill rotWithShape="1">
          <a:blip r:embed="rId8">
            <a:alphaModFix/>
          </a:blip>
          <a:srcRect t="4726" b="4716"/>
          <a:stretch/>
        </p:blipFill>
        <p:spPr>
          <a:xfrm>
            <a:off x="7336243" y="3825641"/>
            <a:ext cx="751200" cy="7200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4" name="Google Shape;344;p2"/>
          <p:cNvSpPr txBox="1"/>
          <p:nvPr/>
        </p:nvSpPr>
        <p:spPr>
          <a:xfrm>
            <a:off x="7087479" y="4640914"/>
            <a:ext cx="12846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2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Matteo </a:t>
            </a:r>
            <a:endParaRPr/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2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Gamberale</a:t>
            </a:r>
            <a:endParaRPr sz="12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Dubai</a:t>
            </a:r>
            <a:endParaRPr sz="12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"/>
          <p:cNvSpPr txBox="1"/>
          <p:nvPr/>
        </p:nvSpPr>
        <p:spPr>
          <a:xfrm>
            <a:off x="7327036" y="3398221"/>
            <a:ext cx="7511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127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Chief Growth </a:t>
            </a:r>
            <a:endParaRPr/>
          </a:p>
          <a:p>
            <a:pPr marL="127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Officer</a:t>
            </a:r>
            <a:endParaRPr sz="1000" b="0" i="0" u="none" strike="noStrike" cap="non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A170BD3-D7A4-A7AB-63CE-93CB3065638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A170BD3-D7A4-A7AB-63CE-93CB30656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5" name="Google Shape;1615;p9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Graphic Design Team</a:t>
            </a:r>
            <a:endParaRPr dirty="0"/>
          </a:p>
        </p:txBody>
      </p:sp>
      <p:sp>
        <p:nvSpPr>
          <p:cNvPr id="1616" name="Google Shape;1616;p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874BBDB-9C02-A381-A3C8-A3524993B58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43240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1" name="Google Shape;1681;g2017e917d32_0_204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 Data Analytics Team</a:t>
            </a:r>
            <a:endParaRPr dirty="0"/>
          </a:p>
        </p:txBody>
      </p:sp>
      <p:sp>
        <p:nvSpPr>
          <p:cNvPr id="1682" name="Google Shape;1682;g2017e917d32_0_20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" descr="A picture containing bed, man, white, ca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8"/>
            <a:ext cx="3478534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"/>
          <p:cNvSpPr/>
          <p:nvPr/>
        </p:nvSpPr>
        <p:spPr>
          <a:xfrm>
            <a:off x="0" y="-1"/>
            <a:ext cx="3478533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"/>
          <p:cNvSpPr/>
          <p:nvPr/>
        </p:nvSpPr>
        <p:spPr>
          <a:xfrm>
            <a:off x="3795450" y="1606635"/>
            <a:ext cx="2050990" cy="111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7" marR="0" lvl="1" indent="-1793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Research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 Design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Translation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"/>
          <p:cNvSpPr/>
          <p:nvPr/>
        </p:nvSpPr>
        <p:spPr>
          <a:xfrm>
            <a:off x="10155764" y="1606635"/>
            <a:ext cx="1485071" cy="142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Capital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7" marR="0" lvl="1" indent="-17938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7" marR="0" lvl="1" indent="-17938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 Admin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7" marR="0" lvl="1" indent="-17938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"/>
          <p:cNvSpPr txBox="1"/>
          <p:nvPr/>
        </p:nvSpPr>
        <p:spPr>
          <a:xfrm>
            <a:off x="12062097" y="1179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3"/>
          <p:cNvGrpSpPr/>
          <p:nvPr/>
        </p:nvGrpSpPr>
        <p:grpSpPr>
          <a:xfrm>
            <a:off x="5916000" y="1485340"/>
            <a:ext cx="4023265" cy="3766024"/>
            <a:chOff x="6838838" y="2506636"/>
            <a:chExt cx="3580348" cy="3351426"/>
          </a:xfrm>
        </p:grpSpPr>
        <p:sp>
          <p:nvSpPr>
            <p:cNvPr id="356" name="Google Shape;356;p3"/>
            <p:cNvSpPr/>
            <p:nvPr/>
          </p:nvSpPr>
          <p:spPr>
            <a:xfrm rot="10800000">
              <a:off x="8628979" y="2506918"/>
              <a:ext cx="1790207" cy="1875438"/>
            </a:xfrm>
            <a:custGeom>
              <a:avLst/>
              <a:gdLst/>
              <a:ahLst/>
              <a:cxnLst/>
              <a:rect l="l" t="t" r="r" b="b"/>
              <a:pathLst>
                <a:path w="1969988" h="2063779" extrusionOk="0">
                  <a:moveTo>
                    <a:pt x="1969933" y="600391"/>
                  </a:moveTo>
                  <a:cubicBezTo>
                    <a:pt x="1943198" y="542426"/>
                    <a:pt x="1911292" y="487320"/>
                    <a:pt x="1874765" y="435789"/>
                  </a:cubicBezTo>
                  <a:cubicBezTo>
                    <a:pt x="1705057" y="196446"/>
                    <a:pt x="1435834" y="32613"/>
                    <a:pt x="1127444" y="4400"/>
                  </a:cubicBezTo>
                  <a:cubicBezTo>
                    <a:pt x="1096088" y="1540"/>
                    <a:pt x="1064292" y="0"/>
                    <a:pt x="1032166" y="0"/>
                  </a:cubicBezTo>
                  <a:cubicBezTo>
                    <a:pt x="462145" y="0"/>
                    <a:pt x="0" y="461966"/>
                    <a:pt x="0" y="1031890"/>
                  </a:cubicBezTo>
                  <a:cubicBezTo>
                    <a:pt x="0" y="1601758"/>
                    <a:pt x="462090" y="2063780"/>
                    <a:pt x="1032166" y="2063780"/>
                  </a:cubicBezTo>
                  <a:cubicBezTo>
                    <a:pt x="1448102" y="2063780"/>
                    <a:pt x="1806552" y="1817783"/>
                    <a:pt x="1969988" y="1463333"/>
                  </a:cubicBezTo>
                  <a:cubicBezTo>
                    <a:pt x="1840108" y="1182139"/>
                    <a:pt x="1847424" y="867067"/>
                    <a:pt x="1969933" y="600391"/>
                  </a:cubicBezTo>
                  <a:close/>
                </a:path>
              </a:pathLst>
            </a:custGeom>
            <a:solidFill>
              <a:srgbClr val="66D5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 rot="10800000">
              <a:off x="8663923" y="2572539"/>
              <a:ext cx="1689625" cy="1744098"/>
            </a:xfrm>
            <a:custGeom>
              <a:avLst/>
              <a:gdLst/>
              <a:ahLst/>
              <a:cxnLst/>
              <a:rect l="l" t="t" r="r" b="b"/>
              <a:pathLst>
                <a:path w="1859306" h="1919249" extrusionOk="0">
                  <a:moveTo>
                    <a:pt x="1859307" y="624094"/>
                  </a:moveTo>
                  <a:cubicBezTo>
                    <a:pt x="1723210" y="259636"/>
                    <a:pt x="1371912" y="0"/>
                    <a:pt x="959882" y="0"/>
                  </a:cubicBezTo>
                  <a:cubicBezTo>
                    <a:pt x="429744" y="0"/>
                    <a:pt x="0" y="429629"/>
                    <a:pt x="0" y="959625"/>
                  </a:cubicBezTo>
                  <a:cubicBezTo>
                    <a:pt x="0" y="1489621"/>
                    <a:pt x="429744" y="1919250"/>
                    <a:pt x="959882" y="1919250"/>
                  </a:cubicBezTo>
                  <a:cubicBezTo>
                    <a:pt x="1371912" y="1919250"/>
                    <a:pt x="1723155" y="1659669"/>
                    <a:pt x="1859307" y="1295266"/>
                  </a:cubicBezTo>
                  <a:cubicBezTo>
                    <a:pt x="1782732" y="1073687"/>
                    <a:pt x="1786087" y="837424"/>
                    <a:pt x="1859307" y="624094"/>
                  </a:cubicBezTo>
                  <a:close/>
                </a:path>
              </a:pathLst>
            </a:custGeom>
            <a:gradFill>
              <a:gsLst>
                <a:gs pos="0">
                  <a:srgbClr val="CCF1FF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"/>
            <p:cNvSpPr/>
            <p:nvPr/>
          </p:nvSpPr>
          <p:spPr>
            <a:xfrm rot="10800000">
              <a:off x="6838838" y="2506636"/>
              <a:ext cx="1876150" cy="1875729"/>
            </a:xfrm>
            <a:custGeom>
              <a:avLst/>
              <a:gdLst/>
              <a:ahLst/>
              <a:cxnLst/>
              <a:rect l="l" t="t" r="r" b="b"/>
              <a:pathLst>
                <a:path w="2064561" h="2064099" extrusionOk="0">
                  <a:moveTo>
                    <a:pt x="1926116" y="516036"/>
                  </a:moveTo>
                  <a:cubicBezTo>
                    <a:pt x="1718176" y="155977"/>
                    <a:pt x="1325950" y="-31339"/>
                    <a:pt x="937354" y="4298"/>
                  </a:cubicBezTo>
                  <a:cubicBezTo>
                    <a:pt x="853903" y="122430"/>
                    <a:pt x="744156" y="224832"/>
                    <a:pt x="610646" y="301937"/>
                  </a:cubicBezTo>
                  <a:cubicBezTo>
                    <a:pt x="477135" y="378986"/>
                    <a:pt x="333556" y="422763"/>
                    <a:pt x="189483" y="436017"/>
                  </a:cubicBezTo>
                  <a:cubicBezTo>
                    <a:pt x="152682" y="488043"/>
                    <a:pt x="120995" y="543149"/>
                    <a:pt x="94645" y="600510"/>
                  </a:cubicBezTo>
                  <a:cubicBezTo>
                    <a:pt x="-27864" y="867185"/>
                    <a:pt x="-35180" y="1182202"/>
                    <a:pt x="94645" y="1463397"/>
                  </a:cubicBezTo>
                  <a:cubicBezTo>
                    <a:pt x="107848" y="1491940"/>
                    <a:pt x="122371" y="1520208"/>
                    <a:pt x="138379" y="1547981"/>
                  </a:cubicBezTo>
                  <a:cubicBezTo>
                    <a:pt x="423389" y="2041515"/>
                    <a:pt x="1054637" y="2210627"/>
                    <a:pt x="1548358" y="1925693"/>
                  </a:cubicBezTo>
                  <a:cubicBezTo>
                    <a:pt x="2041969" y="1640649"/>
                    <a:pt x="2211127" y="1009570"/>
                    <a:pt x="1926116" y="5160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"/>
            <p:cNvSpPr/>
            <p:nvPr/>
          </p:nvSpPr>
          <p:spPr>
            <a:xfrm rot="10800000">
              <a:off x="6904509" y="2572339"/>
              <a:ext cx="1744865" cy="1744398"/>
            </a:xfrm>
            <a:custGeom>
              <a:avLst/>
              <a:gdLst/>
              <a:ahLst/>
              <a:cxnLst/>
              <a:rect l="l" t="t" r="r" b="b"/>
              <a:pathLst>
                <a:path w="1920093" h="1919580" extrusionOk="0">
                  <a:moveTo>
                    <a:pt x="960047" y="0"/>
                  </a:moveTo>
                  <a:cubicBezTo>
                    <a:pt x="905916" y="0"/>
                    <a:pt x="852886" y="4730"/>
                    <a:pt x="801176" y="13309"/>
                  </a:cubicBezTo>
                  <a:cubicBezTo>
                    <a:pt x="728122" y="97288"/>
                    <a:pt x="640215" y="170873"/>
                    <a:pt x="538390" y="229663"/>
                  </a:cubicBezTo>
                  <a:cubicBezTo>
                    <a:pt x="436510" y="288454"/>
                    <a:pt x="328744" y="327831"/>
                    <a:pt x="219383" y="349115"/>
                  </a:cubicBezTo>
                  <a:cubicBezTo>
                    <a:pt x="82351" y="515038"/>
                    <a:pt x="0" y="727817"/>
                    <a:pt x="0" y="959790"/>
                  </a:cubicBezTo>
                  <a:cubicBezTo>
                    <a:pt x="0" y="1489842"/>
                    <a:pt x="429799" y="1919580"/>
                    <a:pt x="960047" y="1919580"/>
                  </a:cubicBezTo>
                  <a:cubicBezTo>
                    <a:pt x="1490295" y="1919580"/>
                    <a:pt x="1920093" y="1489897"/>
                    <a:pt x="1920093" y="959790"/>
                  </a:cubicBezTo>
                  <a:cubicBezTo>
                    <a:pt x="1920093" y="429684"/>
                    <a:pt x="1490240" y="0"/>
                    <a:pt x="960047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"/>
            <p:cNvSpPr/>
            <p:nvPr/>
          </p:nvSpPr>
          <p:spPr>
            <a:xfrm rot="10800000">
              <a:off x="7691020" y="3982296"/>
              <a:ext cx="1876212" cy="1875766"/>
            </a:xfrm>
            <a:custGeom>
              <a:avLst/>
              <a:gdLst/>
              <a:ahLst/>
              <a:cxnLst/>
              <a:rect l="l" t="t" r="r" b="b"/>
              <a:pathLst>
                <a:path w="2064631" h="2064139" extrusionOk="0">
                  <a:moveTo>
                    <a:pt x="937254" y="2059692"/>
                  </a:moveTo>
                  <a:cubicBezTo>
                    <a:pt x="1000131" y="2065576"/>
                    <a:pt x="1063779" y="2065631"/>
                    <a:pt x="1127261" y="2059802"/>
                  </a:cubicBezTo>
                  <a:cubicBezTo>
                    <a:pt x="1271334" y="2046603"/>
                    <a:pt x="1414912" y="2002826"/>
                    <a:pt x="1548423" y="1925722"/>
                  </a:cubicBezTo>
                  <a:cubicBezTo>
                    <a:pt x="1681934" y="1848672"/>
                    <a:pt x="1791680" y="1746215"/>
                    <a:pt x="1875132" y="1628083"/>
                  </a:cubicBezTo>
                  <a:cubicBezTo>
                    <a:pt x="2100291" y="1309437"/>
                    <a:pt x="2134122" y="876178"/>
                    <a:pt x="1926237" y="516119"/>
                  </a:cubicBezTo>
                  <a:cubicBezTo>
                    <a:pt x="1641226" y="22585"/>
                    <a:pt x="1009978" y="-146527"/>
                    <a:pt x="516257" y="138407"/>
                  </a:cubicBezTo>
                  <a:cubicBezTo>
                    <a:pt x="22591" y="423341"/>
                    <a:pt x="-146567" y="1054420"/>
                    <a:pt x="138444" y="1548009"/>
                  </a:cubicBezTo>
                  <a:cubicBezTo>
                    <a:pt x="154507" y="1575782"/>
                    <a:pt x="171725" y="1602510"/>
                    <a:pt x="189879" y="1628193"/>
                  </a:cubicBezTo>
                  <a:cubicBezTo>
                    <a:pt x="498324" y="1656516"/>
                    <a:pt x="767491" y="1820349"/>
                    <a:pt x="937254" y="2059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"/>
            <p:cNvSpPr/>
            <p:nvPr/>
          </p:nvSpPr>
          <p:spPr>
            <a:xfrm rot="10800000">
              <a:off x="7756697" y="4047911"/>
              <a:ext cx="1744865" cy="1744398"/>
            </a:xfrm>
            <a:custGeom>
              <a:avLst/>
              <a:gdLst/>
              <a:ahLst/>
              <a:cxnLst/>
              <a:rect l="l" t="t" r="r" b="b"/>
              <a:pathLst>
                <a:path w="1920093" h="1919580" extrusionOk="0">
                  <a:moveTo>
                    <a:pt x="960047" y="0"/>
                  </a:moveTo>
                  <a:cubicBezTo>
                    <a:pt x="429854" y="0"/>
                    <a:pt x="0" y="429684"/>
                    <a:pt x="0" y="959790"/>
                  </a:cubicBezTo>
                  <a:cubicBezTo>
                    <a:pt x="0" y="1191818"/>
                    <a:pt x="82351" y="1404598"/>
                    <a:pt x="219438" y="1570520"/>
                  </a:cubicBezTo>
                  <a:cubicBezTo>
                    <a:pt x="449823" y="1615067"/>
                    <a:pt x="652867" y="1736113"/>
                    <a:pt x="801011" y="1906216"/>
                  </a:cubicBezTo>
                  <a:cubicBezTo>
                    <a:pt x="852776" y="1914850"/>
                    <a:pt x="905861" y="1919580"/>
                    <a:pt x="960047" y="1919580"/>
                  </a:cubicBezTo>
                  <a:cubicBezTo>
                    <a:pt x="1490240" y="1919580"/>
                    <a:pt x="1920093" y="1489841"/>
                    <a:pt x="1920093" y="959790"/>
                  </a:cubicBezTo>
                  <a:cubicBezTo>
                    <a:pt x="1920093" y="429739"/>
                    <a:pt x="1490295" y="0"/>
                    <a:pt x="960047" y="0"/>
                  </a:cubicBezTo>
                  <a:close/>
                </a:path>
              </a:pathLst>
            </a:custGeom>
            <a:gradFill>
              <a:gsLst>
                <a:gs pos="0">
                  <a:srgbClr val="CDD9FC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8074552" y="4631918"/>
              <a:ext cx="1147843" cy="493009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Business </a:t>
              </a:r>
              <a:b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Development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9185819" y="3155079"/>
              <a:ext cx="609528" cy="493009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7182745" y="3155079"/>
              <a:ext cx="1209697" cy="493009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Delivery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Business Lines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"/>
            <p:cNvSpPr txBox="1"/>
            <p:nvPr/>
          </p:nvSpPr>
          <p:spPr>
            <a:xfrm>
              <a:off x="9869320" y="5262646"/>
              <a:ext cx="0" cy="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7575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3"/>
          <p:cNvSpPr/>
          <p:nvPr/>
        </p:nvSpPr>
        <p:spPr>
          <a:xfrm>
            <a:off x="7129001" y="5441499"/>
            <a:ext cx="193169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7" marR="0" lvl="1" indent="-1793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Development (sales)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"/>
          <p:cNvSpPr txBox="1"/>
          <p:nvPr/>
        </p:nvSpPr>
        <p:spPr>
          <a:xfrm>
            <a:off x="533402" y="2514600"/>
            <a:ext cx="2945132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</a:pPr>
            <a:r>
              <a:rPr lang="fr-FR" sz="32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Infomineo teams are split into different service lines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12BB6A31-2198-3BDE-703D-309C1D36C74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51962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3" name="Google Shape;373;p6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553608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/>
              <a:t>Business Development Team</a:t>
            </a:r>
            <a:endParaRPr/>
          </a:p>
        </p:txBody>
      </p:sp>
      <p:sp>
        <p:nvSpPr>
          <p:cNvPr id="374" name="Google Shape;374;p6"/>
          <p:cNvSpPr/>
          <p:nvPr/>
        </p:nvSpPr>
        <p:spPr>
          <a:xfrm>
            <a:off x="8534433" y="1389482"/>
            <a:ext cx="33093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 business opportunities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"/>
          <p:cNvSpPr/>
          <p:nvPr/>
        </p:nvSpPr>
        <p:spPr>
          <a:xfrm>
            <a:off x="8534433" y="1913239"/>
            <a:ext cx="33093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key stakeholders &amp; defining the appropriate action plan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6"/>
          <p:cNvSpPr/>
          <p:nvPr/>
        </p:nvSpPr>
        <p:spPr>
          <a:xfrm>
            <a:off x="8534433" y="2924307"/>
            <a:ext cx="33093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Coordinating proposals and contracting processes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"/>
          <p:cNvSpPr/>
          <p:nvPr/>
        </p:nvSpPr>
        <p:spPr>
          <a:xfrm>
            <a:off x="8534433" y="3725063"/>
            <a:ext cx="33093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Maintaining an updated CRM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"/>
          <p:cNvSpPr/>
          <p:nvPr/>
        </p:nvSpPr>
        <p:spPr>
          <a:xfrm>
            <a:off x="8534433" y="4248820"/>
            <a:ext cx="33093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Providing clients with necessary collaterals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"/>
          <p:cNvSpPr/>
          <p:nvPr/>
        </p:nvSpPr>
        <p:spPr>
          <a:xfrm>
            <a:off x="8534432" y="5049574"/>
            <a:ext cx="3480982" cy="5539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Developing an Account Management &amp; planning for each key account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6"/>
          <p:cNvCxnSpPr/>
          <p:nvPr/>
        </p:nvCxnSpPr>
        <p:spPr>
          <a:xfrm>
            <a:off x="685800" y="1181992"/>
            <a:ext cx="57798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84" name="Google Shape;384;p6"/>
          <p:cNvCxnSpPr/>
          <p:nvPr/>
        </p:nvCxnSpPr>
        <p:spPr>
          <a:xfrm>
            <a:off x="7373788" y="1181992"/>
            <a:ext cx="44751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5" name="Google Shape;385;p6"/>
          <p:cNvSpPr/>
          <p:nvPr/>
        </p:nvSpPr>
        <p:spPr>
          <a:xfrm>
            <a:off x="8733562" y="1043493"/>
            <a:ext cx="17556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What do they 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"/>
          <p:cNvSpPr/>
          <p:nvPr/>
        </p:nvSpPr>
        <p:spPr>
          <a:xfrm>
            <a:off x="2772034" y="1009347"/>
            <a:ext cx="14547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they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1402336"/>
            <a:ext cx="259969" cy="25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1929278"/>
            <a:ext cx="259969" cy="25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2937753"/>
            <a:ext cx="259969" cy="25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3735916"/>
            <a:ext cx="259969" cy="25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4262859"/>
            <a:ext cx="259969" cy="25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5076520"/>
            <a:ext cx="259969" cy="25996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  <p:sp>
        <p:nvSpPr>
          <p:cNvPr id="419" name="Google Shape;419;p6"/>
          <p:cNvSpPr txBox="1"/>
          <p:nvPr/>
        </p:nvSpPr>
        <p:spPr>
          <a:xfrm>
            <a:off x="171095" y="2413373"/>
            <a:ext cx="1589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Senior Vice</a:t>
            </a:r>
            <a:r>
              <a:rPr lang="fr-FR" sz="12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residents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" name="Google Shape;420;p6"/>
          <p:cNvCxnSpPr/>
          <p:nvPr/>
        </p:nvCxnSpPr>
        <p:spPr>
          <a:xfrm>
            <a:off x="1660083" y="2521594"/>
            <a:ext cx="1839301" cy="15596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1" name="Google Shape;421;p6"/>
          <p:cNvSpPr txBox="1"/>
          <p:nvPr/>
        </p:nvSpPr>
        <p:spPr>
          <a:xfrm>
            <a:off x="4497320" y="2403017"/>
            <a:ext cx="158962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Vice</a:t>
            </a:r>
            <a:r>
              <a:rPr lang="fr-FR" sz="12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residents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" name="Google Shape;422;p6"/>
          <p:cNvCxnSpPr/>
          <p:nvPr/>
        </p:nvCxnSpPr>
        <p:spPr>
          <a:xfrm>
            <a:off x="5709737" y="2495350"/>
            <a:ext cx="2067376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3" name="Google Shape;423;p6"/>
          <p:cNvSpPr txBox="1"/>
          <p:nvPr/>
        </p:nvSpPr>
        <p:spPr>
          <a:xfrm>
            <a:off x="171095" y="3848428"/>
            <a:ext cx="173070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Associate Vice</a:t>
            </a:r>
            <a:r>
              <a:rPr lang="fr-FR" sz="12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residents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4" name="Google Shape;424;p6"/>
          <p:cNvCxnSpPr/>
          <p:nvPr/>
        </p:nvCxnSpPr>
        <p:spPr>
          <a:xfrm>
            <a:off x="1895243" y="3952806"/>
            <a:ext cx="1189635" cy="7165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5" name="Google Shape;425;p6"/>
          <p:cNvSpPr txBox="1"/>
          <p:nvPr/>
        </p:nvSpPr>
        <p:spPr>
          <a:xfrm>
            <a:off x="171094" y="5418906"/>
            <a:ext cx="173070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Senior Account Executives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6" name="Google Shape;426;p6"/>
          <p:cNvCxnSpPr/>
          <p:nvPr/>
        </p:nvCxnSpPr>
        <p:spPr>
          <a:xfrm>
            <a:off x="1972138" y="5519503"/>
            <a:ext cx="1189635" cy="7165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7" name="Google Shape;427;p6"/>
          <p:cNvSpPr txBox="1"/>
          <p:nvPr/>
        </p:nvSpPr>
        <p:spPr>
          <a:xfrm>
            <a:off x="4516931" y="5418906"/>
            <a:ext cx="173070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Account Executives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p6"/>
          <p:cNvCxnSpPr/>
          <p:nvPr/>
        </p:nvCxnSpPr>
        <p:spPr>
          <a:xfrm>
            <a:off x="5849414" y="5527323"/>
            <a:ext cx="1189635" cy="7165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9" name="Google Shape;429;p6"/>
          <p:cNvSpPr txBox="1"/>
          <p:nvPr/>
        </p:nvSpPr>
        <p:spPr>
          <a:xfrm>
            <a:off x="5643079" y="3935894"/>
            <a:ext cx="173070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BD Lead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0" name="Google Shape;430;p6"/>
          <p:cNvCxnSpPr/>
          <p:nvPr/>
        </p:nvCxnSpPr>
        <p:spPr>
          <a:xfrm rot="10800000" flipH="1">
            <a:off x="6414734" y="4029335"/>
            <a:ext cx="1057145" cy="3759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05003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5934E46-EC59-C345-CB04-E48D0C4185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19067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" name="Google Shape;552;p8"/>
          <p:cNvSpPr/>
          <p:nvPr/>
        </p:nvSpPr>
        <p:spPr>
          <a:xfrm>
            <a:off x="550863" y="1993529"/>
            <a:ext cx="2651060" cy="142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Managing the company’s finances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strategic recommendations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Forecast, Budget and other reports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Pricing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vendor’s contracts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travel expenses and PO policy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8"/>
          <p:cNvSpPr/>
          <p:nvPr/>
        </p:nvSpPr>
        <p:spPr>
          <a:xfrm>
            <a:off x="6544413" y="1993529"/>
            <a:ext cx="2651060" cy="217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and process pay slips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all payments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Invoice the customers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due diligence for suppliers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and check bills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Legal and tax compliance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 statements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Budget controlling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 travel expenses and PO policy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8"/>
          <p:cNvSpPr/>
          <p:nvPr/>
        </p:nvSpPr>
        <p:spPr>
          <a:xfrm>
            <a:off x="550863" y="3965249"/>
            <a:ext cx="3502977" cy="161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contracting processes (incl. due diligence)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Cleaning &amp; controlling of BD CRM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Collections, accounts receivables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reports and dashboards for BD team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VP commissions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the local admin tasks for the Dubai company (e.g. Health insurance)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8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Finance Team</a:t>
            </a:r>
            <a:endParaRPr dirty="0"/>
          </a:p>
        </p:txBody>
      </p:sp>
      <p:sp>
        <p:nvSpPr>
          <p:cNvPr id="556" name="Google Shape;556;p8"/>
          <p:cNvSpPr txBox="1"/>
          <p:nvPr/>
        </p:nvSpPr>
        <p:spPr>
          <a:xfrm>
            <a:off x="550863" y="1530092"/>
            <a:ext cx="18553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Finance Strategic Topics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7" name="Google Shape;557;p8"/>
          <p:cNvCxnSpPr/>
          <p:nvPr/>
        </p:nvCxnSpPr>
        <p:spPr>
          <a:xfrm>
            <a:off x="2514178" y="1637814"/>
            <a:ext cx="3279061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58" name="Google Shape;558;p8"/>
          <p:cNvSpPr txBox="1"/>
          <p:nvPr/>
        </p:nvSpPr>
        <p:spPr>
          <a:xfrm>
            <a:off x="6544413" y="1530092"/>
            <a:ext cx="174368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Country Finance Topics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9" name="Google Shape;559;p8"/>
          <p:cNvCxnSpPr/>
          <p:nvPr/>
        </p:nvCxnSpPr>
        <p:spPr>
          <a:xfrm>
            <a:off x="8300948" y="1637814"/>
            <a:ext cx="3339887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60" name="Google Shape;560;p8"/>
          <p:cNvSpPr txBox="1"/>
          <p:nvPr/>
        </p:nvSpPr>
        <p:spPr>
          <a:xfrm>
            <a:off x="550863" y="3670118"/>
            <a:ext cx="360284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Business Controller Topics, supporting BD team</a:t>
            </a:r>
            <a:endParaRPr sz="1400" b="1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1" name="Google Shape;561;p8"/>
          <p:cNvCxnSpPr/>
          <p:nvPr/>
        </p:nvCxnSpPr>
        <p:spPr>
          <a:xfrm>
            <a:off x="4314548" y="3827535"/>
            <a:ext cx="1476894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67" name="Google Shape;567;p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4"/>
          <p:cNvSpPr/>
          <p:nvPr/>
        </p:nvSpPr>
        <p:spPr>
          <a:xfrm>
            <a:off x="560577" y="1592509"/>
            <a:ext cx="2793796" cy="152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steering of the Human Capital Function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2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Defining and implementing Infomineo HR policies across the offices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Overseeing Professional Development Initiatives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Overseeing Talent Recruitment and Retention strategies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Contributing to the overall company strategy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44"/>
          <p:cNvSpPr/>
          <p:nvPr/>
        </p:nvSpPr>
        <p:spPr>
          <a:xfrm>
            <a:off x="6255453" y="4130655"/>
            <a:ext cx="221778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Labor law and compliance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 policies &amp; procedures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Payroll &amp; Leave administration, incl. Social insurance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Compensation and benefit programs, incl. Health &amp; life insurance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Administrative requests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Employees Issues, and complains 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Onboarding/offboarding process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4"/>
          <p:cNvSpPr/>
          <p:nvPr/>
        </p:nvSpPr>
        <p:spPr>
          <a:xfrm>
            <a:off x="6258444" y="1576057"/>
            <a:ext cx="2841934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Staffing Committee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&amp; E- Learning (Onboarding and Ongoing)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Evaluation </a:t>
            </a:r>
            <a:r>
              <a:rPr lang="fr-FR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Career Development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Consultancy and coaching for managers and their teams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Mobility programs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4"/>
          <p:cNvSpPr/>
          <p:nvPr/>
        </p:nvSpPr>
        <p:spPr>
          <a:xfrm>
            <a:off x="521302" y="3726767"/>
            <a:ext cx="265106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Attracting new talents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processes and interviews management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Recruitment event planning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Talent pool cultivation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Candidates Referrals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Attrition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4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/>
              <a:t>Human Capital</a:t>
            </a:r>
            <a:endParaRPr/>
          </a:p>
        </p:txBody>
      </p:sp>
      <p:cxnSp>
        <p:nvCxnSpPr>
          <p:cNvPr id="586" name="Google Shape;586;p44"/>
          <p:cNvCxnSpPr/>
          <p:nvPr/>
        </p:nvCxnSpPr>
        <p:spPr>
          <a:xfrm>
            <a:off x="2854359" y="1191860"/>
            <a:ext cx="2821974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87" name="Google Shape;587;p44"/>
          <p:cNvSpPr txBox="1"/>
          <p:nvPr/>
        </p:nvSpPr>
        <p:spPr>
          <a:xfrm>
            <a:off x="6303759" y="3629387"/>
            <a:ext cx="349940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HR Administration &amp; Compensation &amp; Benefits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Google Shape;588;p44"/>
          <p:cNvCxnSpPr/>
          <p:nvPr/>
        </p:nvCxnSpPr>
        <p:spPr>
          <a:xfrm rot="10800000" flipH="1">
            <a:off x="9837045" y="3762199"/>
            <a:ext cx="1562792" cy="8019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89" name="Google Shape;589;p44"/>
          <p:cNvSpPr txBox="1"/>
          <p:nvPr/>
        </p:nvSpPr>
        <p:spPr>
          <a:xfrm>
            <a:off x="6255520" y="1083009"/>
            <a:ext cx="295462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5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Professional </a:t>
            </a:r>
            <a:r>
              <a:rPr lang="fr-FR" sz="15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r>
              <a:rPr lang="fr-FR" sz="15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0" name="Google Shape;590;p44"/>
          <p:cNvCxnSpPr/>
          <p:nvPr/>
        </p:nvCxnSpPr>
        <p:spPr>
          <a:xfrm>
            <a:off x="8963884" y="1215048"/>
            <a:ext cx="2458054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91" name="Google Shape;591;p44"/>
          <p:cNvSpPr txBox="1"/>
          <p:nvPr/>
        </p:nvSpPr>
        <p:spPr>
          <a:xfrm>
            <a:off x="473486" y="3408930"/>
            <a:ext cx="146136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Recruitment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2" name="Google Shape;592;p44"/>
          <p:cNvCxnSpPr/>
          <p:nvPr/>
        </p:nvCxnSpPr>
        <p:spPr>
          <a:xfrm>
            <a:off x="2051535" y="3555187"/>
            <a:ext cx="3607105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97" name="Google Shape;597;p44"/>
          <p:cNvSpPr txBox="1">
            <a:spLocks noGrp="1"/>
          </p:cNvSpPr>
          <p:nvPr>
            <p:ph type="sldNum" idx="12"/>
          </p:nvPr>
        </p:nvSpPr>
        <p:spPr>
          <a:xfrm>
            <a:off x="11749936" y="6537483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  <p:sp>
        <p:nvSpPr>
          <p:cNvPr id="608" name="Google Shape;608;p44"/>
          <p:cNvSpPr txBox="1"/>
          <p:nvPr/>
        </p:nvSpPr>
        <p:spPr>
          <a:xfrm>
            <a:off x="473486" y="1084138"/>
            <a:ext cx="265106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Human Capital </a:t>
            </a:r>
            <a:r>
              <a:rPr lang="fr-FR" sz="14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Strategy</a:t>
            </a:r>
            <a:r>
              <a:rPr lang="fr-FR" sz="14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E95E85D-927F-1C52-EC6F-2B07E5FEACC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8460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E95E85D-927F-1C52-EC6F-2B07E5FEAC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9" name="Google Shape;629;p10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Operations Team</a:t>
            </a:r>
            <a:endParaRPr dirty="0"/>
          </a:p>
        </p:txBody>
      </p:sp>
      <p:sp>
        <p:nvSpPr>
          <p:cNvPr id="630" name="Google Shape;630;p10"/>
          <p:cNvSpPr/>
          <p:nvPr/>
        </p:nvSpPr>
        <p:spPr>
          <a:xfrm>
            <a:off x="5504463" y="5656051"/>
            <a:ext cx="5985689" cy="77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periodic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reports for COO and managers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 the COO in setting and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managing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Operations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r>
              <a:rPr lang="fr-F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 &amp;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incidents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related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Odoo system </a:t>
            </a:r>
            <a:r>
              <a:rPr lang="fr-F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Reporting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0"/>
          <p:cNvSpPr/>
          <p:nvPr/>
        </p:nvSpPr>
        <p:spPr>
          <a:xfrm>
            <a:off x="5537879" y="1856727"/>
            <a:ext cx="5899493" cy="77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recruitment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sure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capacity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meets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demand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staffing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coordination to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utilization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capitalization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strategies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0"/>
          <p:cNvSpPr/>
          <p:nvPr/>
        </p:nvSpPr>
        <p:spPr>
          <a:xfrm>
            <a:off x="5525489" y="3085397"/>
            <a:ext cx="6115346" cy="77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service teams on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matters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Local administrations)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good local value proposition to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attract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best talent.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contributions to the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office's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profitability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Operations team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0"/>
          <p:cNvSpPr txBox="1"/>
          <p:nvPr/>
        </p:nvSpPr>
        <p:spPr>
          <a:xfrm>
            <a:off x="5399704" y="5325614"/>
            <a:ext cx="299245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Operations’ Team </a:t>
            </a:r>
            <a:r>
              <a:rPr lang="fr-FR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Members</a:t>
            </a:r>
            <a:r>
              <a:rPr lang="fr-F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0"/>
          <p:cNvSpPr txBox="1"/>
          <p:nvPr/>
        </p:nvSpPr>
        <p:spPr>
          <a:xfrm>
            <a:off x="5436772" y="1553221"/>
            <a:ext cx="1908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Chief Operating </a:t>
            </a:r>
            <a:r>
              <a:rPr lang="fr-FR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Officer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0"/>
          <p:cNvSpPr txBox="1"/>
          <p:nvPr/>
        </p:nvSpPr>
        <p:spPr>
          <a:xfrm>
            <a:off x="5436772" y="2720192"/>
            <a:ext cx="1908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Country Managers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0"/>
          <p:cNvSpPr txBox="1">
            <a:spLocks noGrp="1"/>
          </p:cNvSpPr>
          <p:nvPr>
            <p:ph type="sldNum" idx="12"/>
          </p:nvPr>
        </p:nvSpPr>
        <p:spPr>
          <a:xfrm>
            <a:off x="11490153" y="568329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  <p:sp>
        <p:nvSpPr>
          <p:cNvPr id="648" name="Google Shape;648;p10"/>
          <p:cNvSpPr txBox="1"/>
          <p:nvPr/>
        </p:nvSpPr>
        <p:spPr>
          <a:xfrm>
            <a:off x="5436772" y="4026356"/>
            <a:ext cx="339226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Transformation Manager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0"/>
          <p:cNvSpPr/>
          <p:nvPr/>
        </p:nvSpPr>
        <p:spPr>
          <a:xfrm>
            <a:off x="5537879" y="4264485"/>
            <a:ext cx="619245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infomineo's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digital transformation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on process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improvement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across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support to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technology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service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lean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improvement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practices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662;p11">
            <a:extLst>
              <a:ext uri="{FF2B5EF4-FFF2-40B4-BE49-F238E27FC236}">
                <a16:creationId xmlns:a16="http://schemas.microsoft.com/office/drawing/2014/main" id="{E1847361-0F8E-E28F-3D8D-D4ECCA0F526C}"/>
              </a:ext>
            </a:extLst>
          </p:cNvPr>
          <p:cNvCxnSpPr>
            <a:cxnSpLocks/>
          </p:cNvCxnSpPr>
          <p:nvPr/>
        </p:nvCxnSpPr>
        <p:spPr>
          <a:xfrm>
            <a:off x="5303520" y="1344327"/>
            <a:ext cx="6362008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" name="Google Shape;665;p11">
            <a:extLst>
              <a:ext uri="{FF2B5EF4-FFF2-40B4-BE49-F238E27FC236}">
                <a16:creationId xmlns:a16="http://schemas.microsoft.com/office/drawing/2014/main" id="{F813E39D-C66C-9A09-1D7A-62A3C7B63A6B}"/>
              </a:ext>
            </a:extLst>
          </p:cNvPr>
          <p:cNvCxnSpPr>
            <a:cxnSpLocks/>
          </p:cNvCxnSpPr>
          <p:nvPr/>
        </p:nvCxnSpPr>
        <p:spPr>
          <a:xfrm>
            <a:off x="537882" y="1344327"/>
            <a:ext cx="4145878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" name="Google Shape;666;p11">
            <a:extLst>
              <a:ext uri="{FF2B5EF4-FFF2-40B4-BE49-F238E27FC236}">
                <a16:creationId xmlns:a16="http://schemas.microsoft.com/office/drawing/2014/main" id="{1A5C2B4F-9B93-0932-57DE-83F729B15439}"/>
              </a:ext>
            </a:extLst>
          </p:cNvPr>
          <p:cNvSpPr/>
          <p:nvPr/>
        </p:nvSpPr>
        <p:spPr>
          <a:xfrm>
            <a:off x="7353393" y="1201949"/>
            <a:ext cx="1755471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they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do?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67;p11">
            <a:extLst>
              <a:ext uri="{FF2B5EF4-FFF2-40B4-BE49-F238E27FC236}">
                <a16:creationId xmlns:a16="http://schemas.microsoft.com/office/drawing/2014/main" id="{4315386E-BABA-8A39-DFB3-89D5347D78F4}"/>
              </a:ext>
            </a:extLst>
          </p:cNvPr>
          <p:cNvSpPr/>
          <p:nvPr/>
        </p:nvSpPr>
        <p:spPr>
          <a:xfrm>
            <a:off x="1802156" y="1201949"/>
            <a:ext cx="1454813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they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678;p11">
            <a:extLst>
              <a:ext uri="{FF2B5EF4-FFF2-40B4-BE49-F238E27FC236}">
                <a16:creationId xmlns:a16="http://schemas.microsoft.com/office/drawing/2014/main" id="{0FCA368F-739C-749C-F99B-90017E29367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1399" y="1856727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11">
            <a:extLst>
              <a:ext uri="{FF2B5EF4-FFF2-40B4-BE49-F238E27FC236}">
                <a16:creationId xmlns:a16="http://schemas.microsoft.com/office/drawing/2014/main" id="{46AF4AC8-E374-47CE-936A-827194292C8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2152574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2;p11">
            <a:extLst>
              <a:ext uri="{FF2B5EF4-FFF2-40B4-BE49-F238E27FC236}">
                <a16:creationId xmlns:a16="http://schemas.microsoft.com/office/drawing/2014/main" id="{7CB8FDA0-9874-A121-39C6-87642B9D519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2446323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78;p11">
            <a:extLst>
              <a:ext uri="{FF2B5EF4-FFF2-40B4-BE49-F238E27FC236}">
                <a16:creationId xmlns:a16="http://schemas.microsoft.com/office/drawing/2014/main" id="{0DABA720-9D8F-371C-6558-1A228E47238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1399" y="3084396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81;p11">
            <a:extLst>
              <a:ext uri="{FF2B5EF4-FFF2-40B4-BE49-F238E27FC236}">
                <a16:creationId xmlns:a16="http://schemas.microsoft.com/office/drawing/2014/main" id="{27A651F3-7789-96EE-C8A8-232A0C9CEA5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3380243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82;p11">
            <a:extLst>
              <a:ext uri="{FF2B5EF4-FFF2-40B4-BE49-F238E27FC236}">
                <a16:creationId xmlns:a16="http://schemas.microsoft.com/office/drawing/2014/main" id="{90AE1FF4-5A95-6283-2937-01A53BA8DE0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3673992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81;p11">
            <a:extLst>
              <a:ext uri="{FF2B5EF4-FFF2-40B4-BE49-F238E27FC236}">
                <a16:creationId xmlns:a16="http://schemas.microsoft.com/office/drawing/2014/main" id="{7155972E-2F22-5EF2-1AA1-79B4DA82837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1399" y="4300244"/>
            <a:ext cx="251882" cy="18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82;p11">
            <a:extLst>
              <a:ext uri="{FF2B5EF4-FFF2-40B4-BE49-F238E27FC236}">
                <a16:creationId xmlns:a16="http://schemas.microsoft.com/office/drawing/2014/main" id="{7F1D4C71-3157-5488-C21B-C89CFCF3E46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27037" y="4525523"/>
            <a:ext cx="251882" cy="18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81;p11">
            <a:extLst>
              <a:ext uri="{FF2B5EF4-FFF2-40B4-BE49-F238E27FC236}">
                <a16:creationId xmlns:a16="http://schemas.microsoft.com/office/drawing/2014/main" id="{C2F0C877-529E-0BA4-D887-142A4C29586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27037" y="4750802"/>
            <a:ext cx="251882" cy="18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82;p11">
            <a:extLst>
              <a:ext uri="{FF2B5EF4-FFF2-40B4-BE49-F238E27FC236}">
                <a16:creationId xmlns:a16="http://schemas.microsoft.com/office/drawing/2014/main" id="{81425B9B-D35B-6FC1-7EBE-F2BCE420E4E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27037" y="4976081"/>
            <a:ext cx="251882" cy="18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81;p11">
            <a:extLst>
              <a:ext uri="{FF2B5EF4-FFF2-40B4-BE49-F238E27FC236}">
                <a16:creationId xmlns:a16="http://schemas.microsoft.com/office/drawing/2014/main" id="{3E63AB9E-46EC-6688-4416-6665225DB9E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5634474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82;p11">
            <a:extLst>
              <a:ext uri="{FF2B5EF4-FFF2-40B4-BE49-F238E27FC236}">
                <a16:creationId xmlns:a16="http://schemas.microsoft.com/office/drawing/2014/main" id="{286ECCD0-D630-9113-2902-36B6D682E25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5918063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81;p11">
            <a:extLst>
              <a:ext uri="{FF2B5EF4-FFF2-40B4-BE49-F238E27FC236}">
                <a16:creationId xmlns:a16="http://schemas.microsoft.com/office/drawing/2014/main" id="{1718D303-8D19-4DCB-C3FE-4B22EAF117F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6164266"/>
            <a:ext cx="251882" cy="251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73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C78C1EA-3E8B-EC37-F1FE-8E3B8D1C9A1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42980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2" name="Google Shape;662;p11"/>
          <p:cNvCxnSpPr/>
          <p:nvPr/>
        </p:nvCxnSpPr>
        <p:spPr>
          <a:xfrm>
            <a:off x="6625528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3" name="Google Shape;663;p1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Information </a:t>
            </a:r>
            <a:r>
              <a:rPr lang="fr-FR" dirty="0" err="1"/>
              <a:t>Technology</a:t>
            </a:r>
            <a:r>
              <a:rPr lang="fr-FR" dirty="0"/>
              <a:t> Team</a:t>
            </a:r>
            <a:endParaRPr dirty="0"/>
          </a:p>
        </p:txBody>
      </p:sp>
      <p:sp>
        <p:nvSpPr>
          <p:cNvPr id="664" name="Google Shape;664;p1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  <p:cxnSp>
        <p:nvCxnSpPr>
          <p:cNvPr id="665" name="Google Shape;665;p11"/>
          <p:cNvCxnSpPr/>
          <p:nvPr/>
        </p:nvCxnSpPr>
        <p:spPr>
          <a:xfrm>
            <a:off x="537882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6" name="Google Shape;666;p11"/>
          <p:cNvSpPr/>
          <p:nvPr/>
        </p:nvSpPr>
        <p:spPr>
          <a:xfrm>
            <a:off x="8267793" y="1557549"/>
            <a:ext cx="1755471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What do they 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11"/>
          <p:cNvSpPr/>
          <p:nvPr/>
        </p:nvSpPr>
        <p:spPr>
          <a:xfrm>
            <a:off x="2330476" y="1557549"/>
            <a:ext cx="1454813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Who are they?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1"/>
          <p:cNvSpPr/>
          <p:nvPr/>
        </p:nvSpPr>
        <p:spPr>
          <a:xfrm>
            <a:off x="7103560" y="1984547"/>
            <a:ext cx="4561967" cy="461665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Implementing and Managing IT Systems and Networks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1"/>
          <p:cNvSpPr/>
          <p:nvPr/>
        </p:nvSpPr>
        <p:spPr>
          <a:xfrm>
            <a:off x="7137769" y="4507219"/>
            <a:ext cx="3832478" cy="310341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Onboarding/Offboarding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2073034"/>
            <a:ext cx="251882" cy="25188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1"/>
          <p:cNvSpPr/>
          <p:nvPr/>
        </p:nvSpPr>
        <p:spPr>
          <a:xfrm>
            <a:off x="7124741" y="2189570"/>
            <a:ext cx="3480609" cy="525785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Providing IT Support for all business units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1"/>
          <p:cNvSpPr/>
          <p:nvPr/>
        </p:nvSpPr>
        <p:spPr>
          <a:xfrm>
            <a:off x="7124741" y="2919716"/>
            <a:ext cx="4516094" cy="556563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Administration and Application/Accounts Management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1" name="Google Shape;68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31113" y="2572081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31113" y="3089350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2968" y="3570175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6074" y="4051000"/>
            <a:ext cx="251882" cy="251882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1"/>
          <p:cNvSpPr/>
          <p:nvPr/>
        </p:nvSpPr>
        <p:spPr>
          <a:xfrm>
            <a:off x="7137769" y="4016740"/>
            <a:ext cx="3772385" cy="310341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Asset Management and Purchasing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1"/>
          <p:cNvSpPr/>
          <p:nvPr/>
        </p:nvSpPr>
        <p:spPr>
          <a:xfrm>
            <a:off x="7137769" y="3617296"/>
            <a:ext cx="4827809" cy="246221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Ensuring IT Systems security and defining IT Policies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" name="Google Shape;687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8430" y="4568269"/>
            <a:ext cx="251882" cy="251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248BA89-24F6-C1C3-4616-3B0A2E9513D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4697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94" name="Google Shape;694;g121061837f4_0_1"/>
          <p:cNvCxnSpPr/>
          <p:nvPr/>
        </p:nvCxnSpPr>
        <p:spPr>
          <a:xfrm>
            <a:off x="6625528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95" name="Google Shape;695;g121061837f4_0_1"/>
          <p:cNvSpPr/>
          <p:nvPr/>
        </p:nvSpPr>
        <p:spPr>
          <a:xfrm>
            <a:off x="6959711" y="2761030"/>
            <a:ext cx="40158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Developing Infomineo’s Marketing Strategy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121061837f4_0_1"/>
          <p:cNvSpPr/>
          <p:nvPr/>
        </p:nvSpPr>
        <p:spPr>
          <a:xfrm>
            <a:off x="6959711" y="3279657"/>
            <a:ext cx="40158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new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121061837f4_0_1"/>
          <p:cNvSpPr/>
          <p:nvPr/>
        </p:nvSpPr>
        <p:spPr>
          <a:xfrm>
            <a:off x="6959711" y="3707551"/>
            <a:ext cx="40158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Overseeing the development of marketing materials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121061837f4_0_1"/>
          <p:cNvSpPr/>
          <p:nvPr/>
        </p:nvSpPr>
        <p:spPr>
          <a:xfrm>
            <a:off x="6959711" y="4412443"/>
            <a:ext cx="40158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Overseeing Infomineo’s web strategy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g121061837f4_0_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Marketing Team</a:t>
            </a:r>
            <a:endParaRPr dirty="0"/>
          </a:p>
        </p:txBody>
      </p:sp>
      <p:sp>
        <p:nvSpPr>
          <p:cNvPr id="700" name="Google Shape;700;g121061837f4_0_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  <p:sp>
        <p:nvSpPr>
          <p:cNvPr id="701" name="Google Shape;701;g121061837f4_0_1"/>
          <p:cNvSpPr/>
          <p:nvPr/>
        </p:nvSpPr>
        <p:spPr>
          <a:xfrm>
            <a:off x="6959711" y="2056137"/>
            <a:ext cx="40158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Managing and improving lead generation campaigns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2" name="Google Shape;702;g121061837f4_0_1"/>
          <p:cNvCxnSpPr/>
          <p:nvPr/>
        </p:nvCxnSpPr>
        <p:spPr>
          <a:xfrm>
            <a:off x="537882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03" name="Google Shape;703;g121061837f4_0_1"/>
          <p:cNvSpPr/>
          <p:nvPr/>
        </p:nvSpPr>
        <p:spPr>
          <a:xfrm>
            <a:off x="8267793" y="1557549"/>
            <a:ext cx="17556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What do they 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121061837f4_0_1"/>
          <p:cNvSpPr/>
          <p:nvPr/>
        </p:nvSpPr>
        <p:spPr>
          <a:xfrm>
            <a:off x="2330476" y="1557549"/>
            <a:ext cx="14547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Who are they?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" name="Google Shape;705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2073034"/>
            <a:ext cx="251881" cy="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2801312"/>
            <a:ext cx="251881" cy="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3301514"/>
            <a:ext cx="251881" cy="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3735267"/>
            <a:ext cx="251881" cy="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4446467"/>
            <a:ext cx="251881" cy="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5031726"/>
            <a:ext cx="251881" cy="251881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121061837f4_0_1"/>
          <p:cNvSpPr/>
          <p:nvPr/>
        </p:nvSpPr>
        <p:spPr>
          <a:xfrm>
            <a:off x="6959711" y="5006609"/>
            <a:ext cx="40158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Infomineo’s sector and region content development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1066</Words>
  <Application>Microsoft Office PowerPoint</Application>
  <PresentationFormat>Widescreen</PresentationFormat>
  <Paragraphs>223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Gill Sans</vt:lpstr>
      <vt:lpstr>Calibri</vt:lpstr>
      <vt:lpstr>Libre Franklin</vt:lpstr>
      <vt:lpstr>Noto Sans</vt:lpstr>
      <vt:lpstr>Arial</vt:lpstr>
      <vt:lpstr>Franklin Gothic</vt:lpstr>
      <vt:lpstr>Office Theme</vt:lpstr>
      <vt:lpstr>think-cell Slide</vt:lpstr>
      <vt:lpstr>Who’s Who</vt:lpstr>
      <vt:lpstr>Infomineo Executive Committee</vt:lpstr>
      <vt:lpstr>PowerPoint Presentation</vt:lpstr>
      <vt:lpstr>Business Development Team</vt:lpstr>
      <vt:lpstr>Finance Team</vt:lpstr>
      <vt:lpstr>Human Capital</vt:lpstr>
      <vt:lpstr>Operations Team</vt:lpstr>
      <vt:lpstr>Information Technology Team</vt:lpstr>
      <vt:lpstr>Marketing Team</vt:lpstr>
      <vt:lpstr>Office Admin Team</vt:lpstr>
      <vt:lpstr>PowerPoint Presentation</vt:lpstr>
      <vt:lpstr>Business Research Leaders</vt:lpstr>
      <vt:lpstr>IKT Team Members</vt:lpstr>
      <vt:lpstr>IKT Team Members</vt:lpstr>
      <vt:lpstr>MCK Team Members</vt:lpstr>
      <vt:lpstr>MCK Team Members</vt:lpstr>
      <vt:lpstr>BCG Team Members</vt:lpstr>
      <vt:lpstr>BCG Team Members</vt:lpstr>
      <vt:lpstr>Business Translation Team</vt:lpstr>
      <vt:lpstr>Graphic Design Team</vt:lpstr>
      <vt:lpstr> Data Analytics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Who’s Who</dc:title>
  <dc:creator>Muhammad Fattouh</dc:creator>
  <cp:lastModifiedBy>Casa 3</cp:lastModifiedBy>
  <cp:revision>64</cp:revision>
  <dcterms:created xsi:type="dcterms:W3CDTF">2020-11-03T07:44:30Z</dcterms:created>
  <dcterms:modified xsi:type="dcterms:W3CDTF">2023-11-28T19:46:50Z</dcterms:modified>
</cp:coreProperties>
</file>